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embeddedFontLst>
    <p:embeddedFont>
      <p:font typeface="Amatic SC" charset="-79"/>
      <p:bold r:id="rId21"/>
    </p:embeddedFont>
    <p:embeddedFont>
      <p:font typeface="Comic Sans MS" pitchFamily="66" charset="0"/>
      <p:regular r:id="rId22"/>
      <p:bold r:id="rId23"/>
    </p:embeddedFont>
    <p:embeddedFont>
      <p:font typeface="Impact" pitchFamily="34" charset="0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56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jpe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/>
        </p:nvSpPr>
        <p:spPr>
          <a:xfrm rot="-1256233">
            <a:off x="593932" y="1124456"/>
            <a:ext cx="6164635" cy="1880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5500" b="1">
                <a:latin typeface="Amatic SC"/>
                <a:ea typeface="Amatic SC"/>
                <a:cs typeface="Amatic SC"/>
                <a:sym typeface="Amatic SC"/>
              </a:rPr>
              <a:t>Бесплатное обучение в морских техникумах Польши</a:t>
            </a:r>
            <a:endParaRPr sz="5500" b="1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4800" b="1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55" name="Shape 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772137">
            <a:off x="219710" y="1127249"/>
            <a:ext cx="1515304" cy="1290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Shape 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69738" y="2673475"/>
            <a:ext cx="1399400" cy="1011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Shape 5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15188" y="3789325"/>
            <a:ext cx="1308525" cy="13085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8" name="Shape 58"/>
          <p:cNvCxnSpPr/>
          <p:nvPr/>
        </p:nvCxnSpPr>
        <p:spPr>
          <a:xfrm rot="10800000">
            <a:off x="6995000" y="14550"/>
            <a:ext cx="30900" cy="5114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lgDash"/>
            <a:round/>
            <a:headEnd type="none" w="med" len="med"/>
            <a:tailEnd type="triangle" w="med" len="med"/>
          </a:ln>
        </p:spPr>
      </p:cxnSp>
      <p:pic>
        <p:nvPicPr>
          <p:cNvPr id="59" name="Shape 5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36155" y="1260725"/>
            <a:ext cx="1066596" cy="130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311700" y="1144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3000" b="1">
                <a:solidFill>
                  <a:srgbClr val="222222"/>
                </a:solidFill>
                <a:latin typeface="Amatic SC"/>
                <a:ea typeface="Amatic SC"/>
                <a:cs typeface="Amatic SC"/>
                <a:sym typeface="Amatic SC"/>
              </a:rPr>
              <a:t>Условия проживания, питание и досуг. Опека над студентами</a:t>
            </a:r>
            <a:endParaRPr sz="3000" b="1">
              <a:solidFill>
                <a:srgbClr val="222222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>
              <a:spcBef>
                <a:spcPts val="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311700" y="1901125"/>
            <a:ext cx="1982100" cy="311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pl" sz="1200"/>
              <a:t>7 дней в неделю</a:t>
            </a:r>
            <a:endParaRPr sz="1200"/>
          </a:p>
          <a:p>
            <a:pPr marL="457200" lvl="0" indent="-3048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pl" sz="1200"/>
              <a:t>3-4 местные комнаты</a:t>
            </a:r>
            <a:endParaRPr sz="1200"/>
          </a:p>
          <a:p>
            <a:pPr marL="457200" lvl="0" indent="-3048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pl" sz="1200"/>
              <a:t>столовая и кухня</a:t>
            </a:r>
            <a:endParaRPr sz="1200"/>
          </a:p>
          <a:p>
            <a:pPr marL="457200" lvl="0" indent="-3048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pl" sz="1200"/>
              <a:t>прачечная и сушилка</a:t>
            </a:r>
            <a:endParaRPr sz="1200"/>
          </a:p>
          <a:p>
            <a:pPr marL="457200" lvl="0" indent="-3048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pl" sz="1200"/>
              <a:t>комнаты для обучения и проведения свободного времени</a:t>
            </a:r>
            <a:endParaRPr sz="1200"/>
          </a:p>
          <a:p>
            <a:pPr marL="457200" lvl="0" indent="-3048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pl" sz="1200"/>
              <a:t>Wifi</a:t>
            </a:r>
            <a:endParaRPr sz="1200"/>
          </a:p>
          <a:p>
            <a: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pl" sz="1200"/>
              <a:t>Цена: около 25 евро/месяц</a:t>
            </a:r>
            <a:endParaRPr sz="1200"/>
          </a:p>
        </p:txBody>
      </p:sp>
      <p:sp>
        <p:nvSpPr>
          <p:cNvPr id="192" name="Shape 192"/>
          <p:cNvSpPr txBox="1">
            <a:spLocks noGrp="1"/>
          </p:cNvSpPr>
          <p:nvPr>
            <p:ph type="body" idx="2"/>
          </p:nvPr>
        </p:nvSpPr>
        <p:spPr>
          <a:xfrm>
            <a:off x="6850225" y="1901250"/>
            <a:ext cx="1982100" cy="311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pl" sz="1200"/>
              <a:t>дополнительные занятия для учеников</a:t>
            </a:r>
            <a:endParaRPr sz="1200"/>
          </a:p>
          <a:p>
            <a:pPr marL="457200" lvl="0" indent="-30480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pl" sz="1200"/>
              <a:t>спортивные кружки</a:t>
            </a:r>
            <a:endParaRPr sz="1200"/>
          </a:p>
          <a:p>
            <a:pPr marL="457200" lvl="0" indent="-30480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pl" sz="1200"/>
              <a:t>организация интеграционных встреч, пикников, экскурсий</a:t>
            </a:r>
            <a:endParaRPr sz="1200"/>
          </a:p>
          <a:p>
            <a:pPr marL="457200" lvl="0" indent="-30480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pl" sz="1200"/>
              <a:t>спортзалы, торговые центры, кинотеатры, кафе</a:t>
            </a:r>
            <a:endParaRPr sz="1200"/>
          </a:p>
          <a:p>
            <a:pPr marL="457200" lvl="0" indent="-30480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pl" sz="1200"/>
              <a:t>отдых возле моря</a:t>
            </a:r>
            <a:endParaRPr sz="1200"/>
          </a:p>
        </p:txBody>
      </p:sp>
      <p:sp>
        <p:nvSpPr>
          <p:cNvPr id="193" name="Shape 193"/>
          <p:cNvSpPr txBox="1"/>
          <p:nvPr/>
        </p:nvSpPr>
        <p:spPr>
          <a:xfrm>
            <a:off x="2542600" y="1901250"/>
            <a:ext cx="1982100" cy="31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pl" sz="1200">
                <a:solidFill>
                  <a:schemeClr val="dk2"/>
                </a:solidFill>
              </a:rPr>
              <a:t>3-разовое питание: завтрак, обед и ужин</a:t>
            </a:r>
            <a:endParaRPr sz="1200">
              <a:solidFill>
                <a:schemeClr val="dk2"/>
              </a:solidFill>
            </a:endParaRPr>
          </a:p>
          <a:p>
            <a:pPr marL="457200" lvl="0" indent="-30480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pl" sz="1200">
                <a:solidFill>
                  <a:schemeClr val="dk2"/>
                </a:solidFill>
              </a:rPr>
              <a:t>5-7 дней в неделю</a:t>
            </a:r>
            <a:endParaRPr sz="1200">
              <a:solidFill>
                <a:schemeClr val="dk2"/>
              </a:solidFill>
            </a:endParaRPr>
          </a:p>
          <a:p>
            <a:pPr marL="457200" lvl="0" indent="-30480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pl" sz="1200">
                <a:solidFill>
                  <a:schemeClr val="dk2"/>
                </a:solidFill>
              </a:rPr>
              <a:t>возможность готовить в кухнях общежития</a:t>
            </a:r>
            <a:endParaRPr sz="1200">
              <a:solidFill>
                <a:schemeClr val="dk2"/>
              </a:solidFill>
            </a:endParaRPr>
          </a:p>
          <a:p>
            <a:pPr marL="457200" lvl="0" indent="-30480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pl" sz="1200">
                <a:solidFill>
                  <a:schemeClr val="dk2"/>
                </a:solidFill>
              </a:rPr>
              <a:t>Цена: 15-18 злотых/день</a:t>
            </a:r>
            <a:endParaRPr sz="1200">
              <a:solidFill>
                <a:schemeClr val="dk2"/>
              </a:solidFill>
            </a:endParaRPr>
          </a:p>
          <a:p>
            <a:pPr marL="0" lvl="0" indent="0">
              <a:spcBef>
                <a:spcPts val="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Shape 194"/>
          <p:cNvSpPr txBox="1"/>
          <p:nvPr/>
        </p:nvSpPr>
        <p:spPr>
          <a:xfrm>
            <a:off x="4660250" y="1901250"/>
            <a:ext cx="1982100" cy="31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pl" sz="1200">
                <a:solidFill>
                  <a:schemeClr val="dk2"/>
                </a:solidFill>
              </a:rPr>
              <a:t>24/7 охрана и опека воспитателей в общежитии</a:t>
            </a:r>
            <a:endParaRPr sz="1200">
              <a:solidFill>
                <a:schemeClr val="dk2"/>
              </a:solidFill>
            </a:endParaRPr>
          </a:p>
          <a:p>
            <a:pPr marL="457200" lvl="0" indent="-30480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pl" sz="1200">
                <a:solidFill>
                  <a:schemeClr val="dk2"/>
                </a:solidFill>
              </a:rPr>
              <a:t>медицинская страховка</a:t>
            </a:r>
            <a:endParaRPr sz="1200">
              <a:solidFill>
                <a:schemeClr val="dk2"/>
              </a:solidFill>
            </a:endParaRPr>
          </a:p>
          <a:p>
            <a:pPr marL="457200" lvl="0" indent="-30480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pl" sz="1200">
                <a:solidFill>
                  <a:schemeClr val="dk2"/>
                </a:solidFill>
              </a:rPr>
              <a:t>страховка от несчастных случаев</a:t>
            </a:r>
            <a:endParaRPr sz="1200">
              <a:solidFill>
                <a:schemeClr val="dk2"/>
              </a:solidFill>
            </a:endParaRPr>
          </a:p>
          <a:p>
            <a:pPr marL="0" lvl="0" indent="0" rtl="0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None/>
            </a:pPr>
            <a:endParaRPr sz="1200">
              <a:solidFill>
                <a:schemeClr val="dk2"/>
              </a:solidFill>
            </a:endParaRPr>
          </a:p>
        </p:txBody>
      </p:sp>
      <p:pic>
        <p:nvPicPr>
          <p:cNvPr id="195" name="Shape 1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437" y="601449"/>
            <a:ext cx="1080625" cy="121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Shape 1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93338" y="753863"/>
            <a:ext cx="1080625" cy="108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Shape 19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00975" y="753862"/>
            <a:ext cx="1080625" cy="108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Shape 19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07888" y="753863"/>
            <a:ext cx="1159174" cy="1080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311700" y="1453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6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pl" sz="3000" b="1">
                <a:latin typeface="Amatic SC"/>
                <a:ea typeface="Amatic SC"/>
                <a:cs typeface="Amatic SC"/>
                <a:sym typeface="Amatic SC"/>
              </a:rPr>
              <a:t>Материально-техническая база </a:t>
            </a:r>
            <a:endParaRPr sz="3000"/>
          </a:p>
        </p:txBody>
      </p:sp>
      <p:pic>
        <p:nvPicPr>
          <p:cNvPr id="204" name="Shape 2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400" y="3073725"/>
            <a:ext cx="1034949" cy="1034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Shape 2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0375" y="4213650"/>
            <a:ext cx="889525" cy="889525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Shape 206"/>
          <p:cNvSpPr txBox="1"/>
          <p:nvPr/>
        </p:nvSpPr>
        <p:spPr>
          <a:xfrm>
            <a:off x="1591625" y="4108700"/>
            <a:ext cx="67770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Comic Sans MS"/>
                <a:ea typeface="Comic Sans MS"/>
                <a:cs typeface="Comic Sans MS"/>
                <a:sym typeface="Comic Sans MS"/>
              </a:rPr>
              <a:t>Профессиональный педагогический состав:</a:t>
            </a:r>
            <a:r>
              <a:rPr lang="pl"/>
              <a:t> </a:t>
            </a:r>
            <a:r>
              <a:rPr lang="pl" sz="1200">
                <a:solidFill>
                  <a:srgbClr val="666666"/>
                </a:solidFill>
              </a:rPr>
              <a:t>морские навигаторы, пограничники, палубные офицеры и механики, повара и другие.</a:t>
            </a:r>
            <a:endParaRPr sz="1200">
              <a:solidFill>
                <a:srgbClr val="666666"/>
              </a:solidFill>
            </a:endParaRPr>
          </a:p>
        </p:txBody>
      </p:sp>
      <p:pic>
        <p:nvPicPr>
          <p:cNvPr id="207" name="Shape 20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0388" y="888475"/>
            <a:ext cx="889525" cy="88952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Shape 208"/>
          <p:cNvSpPr txBox="1"/>
          <p:nvPr/>
        </p:nvSpPr>
        <p:spPr>
          <a:xfrm>
            <a:off x="1591625" y="1807276"/>
            <a:ext cx="7287900" cy="14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Comic Sans MS"/>
                <a:ea typeface="Comic Sans MS"/>
                <a:cs typeface="Comic Sans MS"/>
                <a:sym typeface="Comic Sans MS"/>
              </a:rPr>
              <a:t>Современное оборудование и технологии:</a:t>
            </a:r>
            <a:r>
              <a:rPr lang="pl"/>
              <a:t> </a:t>
            </a:r>
            <a:r>
              <a:rPr lang="pl" sz="1200">
                <a:solidFill>
                  <a:srgbClr val="666666"/>
                </a:solidFill>
              </a:rPr>
              <a:t>симулятор судовых двигателей; судовые двигатели и генераторы; воздушные компрессоры; водяные насосы; аппараты впрыска; измерительные приборы; электрические измерительные станции; электродвигатели; электрический генератор прямого и переменного тока; оборудование, необходимое для изучения слесарных работ; электросварки; сварочные станции и станция плазменной резки; токарные, фрезерные и шлифовальные станки; навигационный симулятор; эхолоты, радары, навигационные оборудование и другое.</a:t>
            </a:r>
            <a:endParaRPr sz="1200">
              <a:solidFill>
                <a:srgbClr val="666666"/>
              </a:solidFill>
            </a:endParaRPr>
          </a:p>
        </p:txBody>
      </p:sp>
      <p:sp>
        <p:nvSpPr>
          <p:cNvPr id="209" name="Shape 209"/>
          <p:cNvSpPr txBox="1"/>
          <p:nvPr/>
        </p:nvSpPr>
        <p:spPr>
          <a:xfrm>
            <a:off x="1591625" y="888488"/>
            <a:ext cx="7287900" cy="8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Comic Sans MS"/>
                <a:ea typeface="Comic Sans MS"/>
                <a:cs typeface="Comic Sans MS"/>
                <a:sym typeface="Comic Sans MS"/>
              </a:rPr>
              <a:t>Мастерские и лаборатории: </a:t>
            </a:r>
            <a:r>
              <a:rPr lang="pl" sz="1200">
                <a:solidFill>
                  <a:srgbClr val="666666"/>
                </a:solidFill>
              </a:rPr>
              <a:t>ручной обработки, механической обработки, сварочный цех, машинное отделение, электрическая мастерская, лодочная мастерская, лаборатория судовых двигателей, мультимедийные компьютерные залы для преподавания морских профессиональных предметов и аудитории. </a:t>
            </a:r>
            <a:endParaRPr sz="1200">
              <a:solidFill>
                <a:srgbClr val="666666"/>
              </a:solidFill>
            </a:endParaRPr>
          </a:p>
        </p:txBody>
      </p:sp>
      <p:pic>
        <p:nvPicPr>
          <p:cNvPr id="210" name="Shape 21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7675" y="1948388"/>
            <a:ext cx="1034950" cy="103495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Shape 211"/>
          <p:cNvSpPr txBox="1"/>
          <p:nvPr/>
        </p:nvSpPr>
        <p:spPr>
          <a:xfrm>
            <a:off x="1544400" y="3233463"/>
            <a:ext cx="7287900" cy="8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Comic Sans MS"/>
                <a:ea typeface="Comic Sans MS"/>
                <a:cs typeface="Comic Sans MS"/>
                <a:sym typeface="Comic Sans MS"/>
              </a:rPr>
              <a:t>Моторные, гребные и парусные лодки, яхты </a:t>
            </a:r>
            <a:r>
              <a:rPr lang="pl" sz="1200">
                <a:solidFill>
                  <a:srgbClr val="666666"/>
                </a:solidFill>
              </a:rPr>
              <a:t>(типа DZ «GOLIAT»,DZ «DAWID», SZ «JOLLY ROGER», SZ «ETNA»)</a:t>
            </a:r>
            <a:r>
              <a:rPr lang="pl">
                <a:latin typeface="Comic Sans MS"/>
                <a:ea typeface="Comic Sans MS"/>
                <a:cs typeface="Comic Sans MS"/>
                <a:sym typeface="Comic Sans MS"/>
              </a:rPr>
              <a:t>, корабль. </a:t>
            </a:r>
            <a:r>
              <a:rPr lang="pl" sz="1200">
                <a:solidFill>
                  <a:srgbClr val="666666"/>
                </a:solidFill>
              </a:rPr>
              <a:t>А также гребное и парусное снаряжение, спасательное оборудование, оборудование для ремонта и обслуживания лодок.</a:t>
            </a:r>
            <a:endParaRPr sz="120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311700" y="165325"/>
            <a:ext cx="8520600" cy="58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6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pl" sz="3000" b="1">
                <a:solidFill>
                  <a:srgbClr val="222222"/>
                </a:solidFill>
                <a:latin typeface="Amatic SC"/>
                <a:ea typeface="Amatic SC"/>
                <a:cs typeface="Amatic SC"/>
                <a:sym typeface="Amatic SC"/>
              </a:rPr>
              <a:t>Прохождение практики на судах</a:t>
            </a:r>
            <a:endParaRPr sz="30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822700" y="921475"/>
            <a:ext cx="7780500" cy="342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2 месяца обязательной практики во время учебы ( на паромах фирмы UNITY LINE I POLFERRIES)</a:t>
            </a:r>
            <a:endParaRPr/>
          </a:p>
          <a:p>
            <a:pPr marL="0" lvl="0" indent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pl"/>
              <a:t>Практика на собственном судне техникума </a:t>
            </a:r>
            <a:r>
              <a:rPr lang="pl">
                <a:solidFill>
                  <a:srgbClr val="666666"/>
                </a:solidFill>
                <a:highlight>
                  <a:srgbClr val="FFFFFF"/>
                </a:highlight>
              </a:rPr>
              <a:t>STATEK M/T FRANEK </a:t>
            </a:r>
            <a:endParaRPr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marL="0" lvl="0" indent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pl" sz="1200">
                <a:solidFill>
                  <a:srgbClr val="666666"/>
                </a:solidFill>
                <a:highlight>
                  <a:srgbClr val="FFFFFF"/>
                </a:highlight>
              </a:rPr>
              <a:t>Длина: 32,57 м; Ширина: 6,70 м; Максимум осадка: 3,99 м; Залога: 35 человек</a:t>
            </a:r>
            <a:endParaRPr sz="1200"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marL="457200" lvl="0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</a:pPr>
            <a:r>
              <a:rPr lang="pl" sz="1200">
                <a:solidFill>
                  <a:srgbClr val="666666"/>
                </a:solidFill>
                <a:highlight>
                  <a:srgbClr val="FFFFFF"/>
                </a:highlight>
              </a:rPr>
              <a:t>Радио отдел (Навигационное оборудование, радиосредства вызова помощи)</a:t>
            </a:r>
            <a:endParaRPr sz="1200"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</a:pPr>
            <a:r>
              <a:rPr lang="pl" sz="1200">
                <a:solidFill>
                  <a:srgbClr val="666666"/>
                </a:solidFill>
                <a:highlight>
                  <a:srgbClr val="FFFFFF"/>
                </a:highlight>
              </a:rPr>
              <a:t>Машинный отдел</a:t>
            </a:r>
            <a:endParaRPr sz="1200"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</a:pPr>
            <a:r>
              <a:rPr lang="pl" sz="1200">
                <a:solidFill>
                  <a:srgbClr val="666666"/>
                </a:solidFill>
                <a:highlight>
                  <a:srgbClr val="FFFFFF"/>
                </a:highlight>
              </a:rPr>
              <a:t>Гостиничный отдел </a:t>
            </a:r>
            <a:endParaRPr sz="1200"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rgbClr val="666666"/>
              </a:solidFill>
              <a:highlight>
                <a:srgbClr val="FFFFFF"/>
              </a:highlight>
            </a:endParaRPr>
          </a:p>
        </p:txBody>
      </p:sp>
      <p:pic>
        <p:nvPicPr>
          <p:cNvPr id="218" name="Shape 2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01125" y="2523600"/>
            <a:ext cx="2383725" cy="238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Shape 2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5350" y="1056000"/>
            <a:ext cx="527025" cy="52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Shape 2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5350" y="2308238"/>
            <a:ext cx="527025" cy="52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311700" y="1557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3000" b="1">
                <a:solidFill>
                  <a:srgbClr val="222222"/>
                </a:solidFill>
                <a:latin typeface="Amatic SC"/>
                <a:ea typeface="Amatic SC"/>
                <a:cs typeface="Amatic SC"/>
                <a:sym typeface="Amatic SC"/>
              </a:rPr>
              <a:t>Международный опыт, программы обмена для студентов</a:t>
            </a:r>
            <a:endParaRPr sz="3000" b="1">
              <a:solidFill>
                <a:srgbClr val="222222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>
              <a:spcBef>
                <a:spcPts val="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762325" y="1097223"/>
            <a:ext cx="7810500" cy="240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200">
                <a:solidFill>
                  <a:srgbClr val="666666"/>
                </a:solidFill>
                <a:highlight>
                  <a:srgbClr val="FFFFFF"/>
                </a:highlight>
              </a:rPr>
              <a:t>Leonardo da Vinci „Produkty certyfikowane przez Unię” («Продукция, сертифицированная Союзом») - выезд учителей в Испанию и обратный визит ( 2012 г.)</a:t>
            </a:r>
            <a:endParaRPr sz="1200"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pl" sz="1200">
                <a:solidFill>
                  <a:srgbClr val="666666"/>
                </a:solidFill>
                <a:highlight>
                  <a:srgbClr val="FFFFFF"/>
                </a:highlight>
              </a:rPr>
              <a:t>Comenius „Zapomniani bohaterowie” (“Забытые герои”) - молодежные обмены и поездки в Великобританию, Чехию, Германию и Италию (2013-2015 г.)</a:t>
            </a:r>
            <a:endParaRPr sz="1200"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pl" sz="1200">
                <a:solidFill>
                  <a:srgbClr val="666666"/>
                </a:solidFill>
                <a:highlight>
                  <a:srgbClr val="FFFFFF"/>
                </a:highlight>
              </a:rPr>
              <a:t>Erasmus + „Poland on the move” - стажировки в Португалии для студентов (2016-2018 г.)</a:t>
            </a:r>
            <a:endParaRPr sz="1200"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pl" sz="1200">
                <a:solidFill>
                  <a:srgbClr val="666666"/>
                </a:solidFill>
                <a:highlight>
                  <a:srgbClr val="FFFFFF"/>
                </a:highlight>
              </a:rPr>
              <a:t>„Kilwaterem Króla Eryka” - путешествие студентов по стопам короля Эрика Померанского, поездка на яхте из Дарлово в Готланд - остров в Балтийском море, принадлежащий Швеции (2017-2018 г.)</a:t>
            </a:r>
            <a:endParaRPr sz="1200"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sz="1200"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sz="1200"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sz="1200"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rgbClr val="666666"/>
              </a:solidFill>
              <a:highlight>
                <a:srgbClr val="FFFFFF"/>
              </a:highlight>
            </a:endParaRPr>
          </a:p>
        </p:txBody>
      </p:sp>
      <p:pic>
        <p:nvPicPr>
          <p:cNvPr id="227" name="Shape 2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6700" y="0"/>
            <a:ext cx="1164400" cy="116442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Shape 228"/>
          <p:cNvSpPr txBox="1"/>
          <p:nvPr/>
        </p:nvSpPr>
        <p:spPr>
          <a:xfrm>
            <a:off x="1022000" y="4322550"/>
            <a:ext cx="7810500" cy="5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>
                <a:solidFill>
                  <a:srgbClr val="666666"/>
                </a:solidFill>
                <a:highlight>
                  <a:srgbClr val="FFFFFF"/>
                </a:highlight>
              </a:rPr>
              <a:t>Новые программы международных обменов для студентов будут представлены в 2019 г.  </a:t>
            </a:r>
            <a:endParaRPr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9" name="Shape 2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1051" y="4180126"/>
            <a:ext cx="820951" cy="820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Shape 2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71725" y="3293100"/>
            <a:ext cx="6391701" cy="88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Shape 2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1050" y="1097225"/>
            <a:ext cx="452525" cy="45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Shape 2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1050" y="1694250"/>
            <a:ext cx="452525" cy="45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Shape 2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1050" y="2291275"/>
            <a:ext cx="452525" cy="45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Shape 2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1050" y="2888300"/>
            <a:ext cx="452525" cy="45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title"/>
          </p:nvPr>
        </p:nvSpPr>
        <p:spPr>
          <a:xfrm>
            <a:off x="311700" y="1557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6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pl" sz="3000" b="1">
                <a:solidFill>
                  <a:srgbClr val="222222"/>
                </a:solidFill>
                <a:latin typeface="Amatic SC"/>
                <a:ea typeface="Amatic SC"/>
                <a:cs typeface="Amatic SC"/>
                <a:sym typeface="Amatic SC"/>
              </a:rPr>
              <a:t>Перспективы трудоустройства</a:t>
            </a:r>
            <a:endParaRPr sz="30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311700" y="1901925"/>
            <a:ext cx="4731300" cy="30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/>
              <a:t>Выпускники морских техникумов получают все необходимые документы и квалификации для устройства на работу сразу после окончания техникума!</a:t>
            </a:r>
            <a:endParaRPr sz="18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200"/>
              <a:t>Выпускники могут работать на морских, коммерческих и рыболовных судах различных судовладельцев; на военно-морских судах польского флота, на судах портовых служб или морских спасательных служб. А также на суше, в порту и других местах, связанных с морем.</a:t>
            </a:r>
            <a:endParaRPr sz="12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41" name="Shape 241"/>
          <p:cNvSpPr txBox="1">
            <a:spLocks noGrp="1"/>
          </p:cNvSpPr>
          <p:nvPr>
            <p:ph type="body" idx="2"/>
          </p:nvPr>
        </p:nvSpPr>
        <p:spPr>
          <a:xfrm>
            <a:off x="5193750" y="1152475"/>
            <a:ext cx="3638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Большой дефицит специалистов в данной сфере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pl"/>
              <a:t>Зарплаты от 1100 до 10000 евро; средняя - 3000 евро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pl"/>
              <a:t>Около 75% моряков работает на кораблях иностранных судовладельцев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pl"/>
              <a:t>Помощь в поиске работы оказывает Морское Агентство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42" name="Shape 242"/>
          <p:cNvSpPr/>
          <p:nvPr/>
        </p:nvSpPr>
        <p:spPr>
          <a:xfrm>
            <a:off x="1248150" y="829325"/>
            <a:ext cx="2035500" cy="971700"/>
          </a:xfrm>
          <a:prstGeom prst="cloudCallout">
            <a:avLst>
              <a:gd name="adj1" fmla="val -59876"/>
              <a:gd name="adj2" fmla="val -52586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3" name="Shape 2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0098" y="919373"/>
            <a:ext cx="791600" cy="79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Shape 2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46501" y="155726"/>
            <a:ext cx="971699" cy="971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title"/>
          </p:nvPr>
        </p:nvSpPr>
        <p:spPr>
          <a:xfrm>
            <a:off x="335850" y="134325"/>
            <a:ext cx="84723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2600" b="1">
                <a:solidFill>
                  <a:srgbClr val="222222"/>
                </a:solidFill>
                <a:latin typeface="Amatic SC"/>
                <a:ea typeface="Amatic SC"/>
                <a:cs typeface="Amatic SC"/>
                <a:sym typeface="Amatic SC"/>
              </a:rPr>
              <a:t>Условия и процесс поступления в университет после окончания морского техникума</a:t>
            </a:r>
            <a:endParaRPr sz="2600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>
              <a:spcBef>
                <a:spcPts val="2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0" name="Shape 2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2175" y="966013"/>
            <a:ext cx="1859800" cy="18598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Shape 251"/>
          <p:cNvSpPr/>
          <p:nvPr/>
        </p:nvSpPr>
        <p:spPr>
          <a:xfrm>
            <a:off x="5765550" y="966025"/>
            <a:ext cx="3042600" cy="808500"/>
          </a:xfrm>
          <a:prstGeom prst="wedgeRectCallout">
            <a:avLst>
              <a:gd name="adj1" fmla="val -48970"/>
              <a:gd name="adj2" fmla="val 98871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>
                <a:solidFill>
                  <a:schemeClr val="dk1"/>
                </a:solidFill>
              </a:rPr>
              <a:t>Обучение в университетах Польши для иностранцев - платное!</a:t>
            </a:r>
            <a:endParaRPr/>
          </a:p>
        </p:txBody>
      </p:sp>
      <p:sp>
        <p:nvSpPr>
          <p:cNvPr id="252" name="Shape 252"/>
          <p:cNvSpPr/>
          <p:nvPr/>
        </p:nvSpPr>
        <p:spPr>
          <a:xfrm>
            <a:off x="387450" y="968700"/>
            <a:ext cx="2939400" cy="1273500"/>
          </a:xfrm>
          <a:prstGeom prst="wedgeRectCallout">
            <a:avLst>
              <a:gd name="adj1" fmla="val 42094"/>
              <a:gd name="adj2" fmla="val 78188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800">
                <a:solidFill>
                  <a:schemeClr val="dk1"/>
                </a:solidFill>
              </a:rPr>
              <a:t>Поступление на 1 курс в любой университет на любую желаемую специальность!</a:t>
            </a:r>
            <a:endParaRPr sz="1800">
              <a:solidFill>
                <a:schemeClr val="dk1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Shape 253"/>
          <p:cNvSpPr/>
          <p:nvPr/>
        </p:nvSpPr>
        <p:spPr>
          <a:xfrm>
            <a:off x="733575" y="3017000"/>
            <a:ext cx="3082800" cy="1591200"/>
          </a:xfrm>
          <a:prstGeom prst="wedgeRectCallout">
            <a:avLst>
              <a:gd name="adj1" fmla="val 46525"/>
              <a:gd name="adj2" fmla="val -8083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800">
                <a:solidFill>
                  <a:schemeClr val="dk1"/>
                </a:solidFill>
              </a:rPr>
              <a:t>Сдана “матура”- государственный экзамен с основных предметов изучаемых в техникуме</a:t>
            </a:r>
            <a:endParaRPr sz="1800">
              <a:solidFill>
                <a:schemeClr val="dk1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Shape 254"/>
          <p:cNvSpPr/>
          <p:nvPr/>
        </p:nvSpPr>
        <p:spPr>
          <a:xfrm>
            <a:off x="6199325" y="2841350"/>
            <a:ext cx="2779200" cy="1126200"/>
          </a:xfrm>
          <a:prstGeom prst="wedgeRectCallout">
            <a:avLst>
              <a:gd name="adj1" fmla="val -73794"/>
              <a:gd name="adj2" fmla="val -6192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800">
                <a:solidFill>
                  <a:schemeClr val="dk1"/>
                </a:solidFill>
              </a:rPr>
              <a:t>Не требуется знание языка, что гарантирует поступление в любой вуз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title"/>
          </p:nvPr>
        </p:nvSpPr>
        <p:spPr>
          <a:xfrm>
            <a:off x="177375" y="111075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3600" b="1">
                <a:solidFill>
                  <a:srgbClr val="222222"/>
                </a:solidFill>
                <a:highlight>
                  <a:srgbClr val="FFFFFF"/>
                </a:highlight>
                <a:latin typeface="Amatic SC"/>
                <a:ea typeface="Amatic SC"/>
                <a:cs typeface="Amatic SC"/>
                <a:sym typeface="Amatic SC"/>
              </a:rPr>
              <a:t>Визовая поддержка абитуриентов</a:t>
            </a:r>
            <a:endParaRPr sz="360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260" name="Shape 2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325" y="3070600"/>
            <a:ext cx="1828425" cy="109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Shape 261"/>
          <p:cNvSpPr txBox="1"/>
          <p:nvPr/>
        </p:nvSpPr>
        <p:spPr>
          <a:xfrm>
            <a:off x="1343150" y="3760000"/>
            <a:ext cx="2035500" cy="8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Помощь при заполнении визовых анкет</a:t>
            </a:r>
            <a:endParaRPr/>
          </a:p>
        </p:txBody>
      </p:sp>
      <p:pic>
        <p:nvPicPr>
          <p:cNvPr id="262" name="Shape 2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9700" y="844575"/>
            <a:ext cx="1645400" cy="164540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Shape 263"/>
          <p:cNvSpPr txBox="1"/>
          <p:nvPr/>
        </p:nvSpPr>
        <p:spPr>
          <a:xfrm>
            <a:off x="2025100" y="1053875"/>
            <a:ext cx="2552100" cy="16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/>
              <a:t>Предоставляем пригласительные для получения визы для абитуриента и родителей </a:t>
            </a:r>
            <a:endParaRPr sz="1800"/>
          </a:p>
        </p:txBody>
      </p:sp>
      <p:pic>
        <p:nvPicPr>
          <p:cNvPr id="264" name="Shape 264"/>
          <p:cNvPicPr preferRelativeResize="0"/>
          <p:nvPr/>
        </p:nvPicPr>
        <p:blipFill rotWithShape="1">
          <a:blip r:embed="rId5">
            <a:alphaModFix/>
          </a:blip>
          <a:srcRect l="14810" t="8070" r="-14810" b="-8069"/>
          <a:stretch/>
        </p:blipFill>
        <p:spPr>
          <a:xfrm>
            <a:off x="3490488" y="2402900"/>
            <a:ext cx="2163033" cy="243245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Shape 265"/>
          <p:cNvSpPr txBox="1"/>
          <p:nvPr/>
        </p:nvSpPr>
        <p:spPr>
          <a:xfrm>
            <a:off x="5180875" y="3321775"/>
            <a:ext cx="2428200" cy="13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Консультации относительно процесса получения визы, необходимых документов, оплат и тд.</a:t>
            </a:r>
            <a:endParaRPr/>
          </a:p>
        </p:txBody>
      </p:sp>
      <p:sp>
        <p:nvSpPr>
          <p:cNvPr id="266" name="Shape 266"/>
          <p:cNvSpPr txBox="1"/>
          <p:nvPr/>
        </p:nvSpPr>
        <p:spPr>
          <a:xfrm>
            <a:off x="7056900" y="111075"/>
            <a:ext cx="2096100" cy="9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Национальная типа Д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Impact"/>
                <a:ea typeface="Impact"/>
                <a:cs typeface="Impact"/>
                <a:sym typeface="Impact"/>
              </a:rPr>
              <a:t>360/360</a:t>
            </a:r>
            <a:endParaRPr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67" name="Shape 267"/>
          <p:cNvSpPr txBox="1"/>
          <p:nvPr/>
        </p:nvSpPr>
        <p:spPr>
          <a:xfrm>
            <a:off x="5455375" y="1828775"/>
            <a:ext cx="16455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Шенген типа С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Impact"/>
                <a:ea typeface="Impact"/>
                <a:cs typeface="Impact"/>
                <a:sym typeface="Impact"/>
              </a:rPr>
              <a:t>90/360</a:t>
            </a:r>
            <a:endParaRPr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268" name="Shape 26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77184" y="183374"/>
            <a:ext cx="1801888" cy="164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Shape 26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90738" y="603725"/>
            <a:ext cx="1828425" cy="17145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title"/>
          </p:nvPr>
        </p:nvSpPr>
        <p:spPr>
          <a:xfrm>
            <a:off x="265500" y="185975"/>
            <a:ext cx="4045200" cy="252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2286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000"/>
              <a:buFont typeface="Amatic SC"/>
              <a:buNone/>
            </a:pPr>
            <a:r>
              <a:rPr lang="pl" sz="3000" b="1">
                <a:solidFill>
                  <a:srgbClr val="222222"/>
                </a:solidFill>
                <a:latin typeface="Amatic SC"/>
                <a:ea typeface="Amatic SC"/>
                <a:cs typeface="Amatic SC"/>
                <a:sym typeface="Amatic SC"/>
              </a:rPr>
              <a:t>Легализация пребывания в Польше на основе обучения в техникуме (Карта Побыта)</a:t>
            </a:r>
            <a:endParaRPr sz="3000" b="1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275" name="Shape 2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3350" y="2715575"/>
            <a:ext cx="1989492" cy="212312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Shape 276"/>
          <p:cNvSpPr txBox="1"/>
          <p:nvPr/>
        </p:nvSpPr>
        <p:spPr>
          <a:xfrm>
            <a:off x="4773475" y="278975"/>
            <a:ext cx="4122600" cy="47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 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</a:endParaRPr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-"/>
            </a:pPr>
            <a:r>
              <a:rPr lang="pl" sz="1300">
                <a:solidFill>
                  <a:schemeClr val="dk1"/>
                </a:solidFill>
              </a:rPr>
              <a:t>право безвизового посещения других стран Шенгенской зоны</a:t>
            </a:r>
            <a:endParaRPr sz="1300">
              <a:solidFill>
                <a:schemeClr val="dk1"/>
              </a:solidFill>
            </a:endParaRPr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-"/>
            </a:pPr>
            <a:r>
              <a:rPr lang="pl" sz="1300">
                <a:solidFill>
                  <a:schemeClr val="dk1"/>
                </a:solidFill>
              </a:rPr>
              <a:t>Не требуется продлевать визу на время срока действия Карты</a:t>
            </a:r>
            <a:endParaRPr sz="1300">
              <a:solidFill>
                <a:schemeClr val="dk1"/>
              </a:solidFill>
            </a:endParaRPr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-"/>
            </a:pPr>
            <a:r>
              <a:rPr lang="pl" sz="1300">
                <a:solidFill>
                  <a:schemeClr val="dk1"/>
                </a:solidFill>
              </a:rPr>
              <a:t>необходима для прохождения международных практик во время обучения</a:t>
            </a:r>
            <a:endParaRPr sz="1300">
              <a:solidFill>
                <a:schemeClr val="dk1"/>
              </a:solidFill>
            </a:endParaRPr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-"/>
            </a:pPr>
            <a:r>
              <a:rPr lang="pl" sz="1300">
                <a:solidFill>
                  <a:schemeClr val="dk1"/>
                </a:solidFill>
              </a:rPr>
              <a:t>возможность работы без дополнительных разрешений, например на летних каникулах или подработка на выходных</a:t>
            </a:r>
            <a:endParaRPr sz="1300">
              <a:solidFill>
                <a:schemeClr val="dk1"/>
              </a:solidFill>
            </a:endParaRPr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-"/>
            </a:pPr>
            <a:r>
              <a:rPr lang="pl" sz="1300">
                <a:solidFill>
                  <a:schemeClr val="dk1"/>
                </a:solidFill>
              </a:rPr>
              <a:t>скидка на железнодорожный транспорт Польши (около 35%)</a:t>
            </a:r>
            <a:endParaRPr sz="1300">
              <a:solidFill>
                <a:schemeClr val="dk1"/>
              </a:solidFill>
            </a:endParaRPr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-"/>
            </a:pPr>
            <a:r>
              <a:rPr lang="pl" sz="1300">
                <a:solidFill>
                  <a:schemeClr val="dk1"/>
                </a:solidFill>
              </a:rPr>
              <a:t>возможность приобретения и оформления транспорта и недвижимости</a:t>
            </a:r>
            <a:endParaRPr sz="1300">
              <a:solidFill>
                <a:schemeClr val="dk1"/>
              </a:solidFill>
            </a:endParaRPr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-"/>
            </a:pPr>
            <a:r>
              <a:rPr lang="pl" sz="1300">
                <a:solidFill>
                  <a:schemeClr val="dk1"/>
                </a:solidFill>
              </a:rPr>
              <a:t>возможность подать документы в Польше на открытие визы в страны, которые не входят в Шенгенскую зону (США, Великобритания и другие)</a:t>
            </a:r>
            <a:endParaRPr sz="13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300"/>
              <a:t>Каждый иностранный ученик может получить Карту Побыта на основании обучения в техникуме</a:t>
            </a:r>
            <a:endParaRPr sz="13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 </a:t>
            </a:r>
            <a:endParaRPr/>
          </a:p>
        </p:txBody>
      </p:sp>
      <p:pic>
        <p:nvPicPr>
          <p:cNvPr id="277" name="Shape 2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007669">
            <a:off x="6398918" y="143018"/>
            <a:ext cx="871689" cy="871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title"/>
          </p:nvPr>
        </p:nvSpPr>
        <p:spPr>
          <a:xfrm>
            <a:off x="311700" y="1557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3000" b="1">
                <a:solidFill>
                  <a:srgbClr val="222222"/>
                </a:solidFill>
                <a:latin typeface="Amatic SC"/>
                <a:ea typeface="Amatic SC"/>
                <a:cs typeface="Amatic SC"/>
                <a:sym typeface="Amatic SC"/>
              </a:rPr>
              <a:t>Контакты:</a:t>
            </a:r>
            <a:endParaRPr sz="3000" b="1">
              <a:solidFill>
                <a:srgbClr val="222222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rtl="0">
              <a:spcBef>
                <a:spcPts val="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7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6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pl" sz="4800" b="1">
                <a:solidFill>
                  <a:srgbClr val="222222"/>
                </a:solidFill>
                <a:latin typeface="Amatic SC"/>
                <a:ea typeface="Amatic SC"/>
                <a:cs typeface="Amatic SC"/>
                <a:sym typeface="Amatic SC"/>
              </a:rPr>
              <a:t>Морские техникумы Польши:</a:t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65" name="Shape 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2538" y="846000"/>
            <a:ext cx="1877725" cy="13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Shape 66"/>
          <p:cNvSpPr/>
          <p:nvPr/>
        </p:nvSpPr>
        <p:spPr>
          <a:xfrm rot="10800000">
            <a:off x="3345000" y="922150"/>
            <a:ext cx="1012500" cy="8679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Shape 67"/>
          <p:cNvSpPr/>
          <p:nvPr/>
        </p:nvSpPr>
        <p:spPr>
          <a:xfrm rot="10800000" flipH="1">
            <a:off x="4832400" y="927250"/>
            <a:ext cx="1012500" cy="8577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8" name="Shape 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5">
            <a:off x="165325" y="2305409"/>
            <a:ext cx="4192174" cy="2695432"/>
          </a:xfrm>
          <a:prstGeom prst="rect">
            <a:avLst/>
          </a:prstGeom>
          <a:noFill/>
          <a:ln>
            <a:noFill/>
          </a:ln>
          <a:effectLst>
            <a:outerShdw blurRad="214313" dist="190500" dir="19200000" algn="bl" rotWithShape="0">
              <a:srgbClr val="9FC5E8">
                <a:alpha val="50000"/>
              </a:srgbClr>
            </a:outerShdw>
          </a:effectLst>
        </p:spPr>
      </p:pic>
      <p:pic>
        <p:nvPicPr>
          <p:cNvPr id="69" name="Shape 69"/>
          <p:cNvPicPr preferRelativeResize="0"/>
          <p:nvPr/>
        </p:nvPicPr>
        <p:blipFill rotWithShape="1">
          <a:blip r:embed="rId5">
            <a:alphaModFix/>
          </a:blip>
          <a:srcRect l="1883"/>
          <a:stretch/>
        </p:blipFill>
        <p:spPr>
          <a:xfrm>
            <a:off x="4832388" y="2305400"/>
            <a:ext cx="4113051" cy="2695450"/>
          </a:xfrm>
          <a:prstGeom prst="rect">
            <a:avLst/>
          </a:prstGeom>
          <a:noFill/>
          <a:ln>
            <a:noFill/>
          </a:ln>
          <a:effectLst>
            <a:outerShdw blurRad="214313" dist="190500" dir="19200000" algn="bl" rotWithShape="0">
              <a:srgbClr val="6FA8DC">
                <a:alpha val="50000"/>
              </a:srgbClr>
            </a:outerShdw>
          </a:effectLst>
        </p:spPr>
      </p:pic>
      <p:sp>
        <p:nvSpPr>
          <p:cNvPr id="70" name="Shape 70"/>
          <p:cNvSpPr txBox="1"/>
          <p:nvPr/>
        </p:nvSpPr>
        <p:spPr>
          <a:xfrm>
            <a:off x="5662050" y="2944675"/>
            <a:ext cx="20700" cy="2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Shape 71"/>
          <p:cNvSpPr txBox="1"/>
          <p:nvPr/>
        </p:nvSpPr>
        <p:spPr>
          <a:xfrm>
            <a:off x="475250" y="2676025"/>
            <a:ext cx="2583000" cy="7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4800" b="1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Дарлово</a:t>
            </a:r>
            <a:endParaRPr sz="4800" b="1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72" name="Shape 72"/>
          <p:cNvSpPr txBox="1"/>
          <p:nvPr/>
        </p:nvSpPr>
        <p:spPr>
          <a:xfrm>
            <a:off x="6883850" y="4112325"/>
            <a:ext cx="1994100" cy="6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4800" b="1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Колобжег</a:t>
            </a:r>
            <a:endParaRPr sz="4800" b="1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73" name="Shape 7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22550" y="179200"/>
            <a:ext cx="635400" cy="56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Shape 7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32200" y="744000"/>
            <a:ext cx="1357400" cy="13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4800" b="1">
                <a:latin typeface="Amatic SC"/>
                <a:ea typeface="Amatic SC"/>
                <a:cs typeface="Amatic SC"/>
                <a:sym typeface="Amatic SC"/>
              </a:rPr>
              <a:t>Морской техникум в Дарлово</a:t>
            </a:r>
            <a:endParaRPr sz="4800" b="1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80" name="Shape 80"/>
          <p:cNvSpPr txBox="1"/>
          <p:nvPr/>
        </p:nvSpPr>
        <p:spPr>
          <a:xfrm>
            <a:off x="6385325" y="144650"/>
            <a:ext cx="1839000" cy="7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Shape 81"/>
          <p:cNvSpPr txBox="1"/>
          <p:nvPr/>
        </p:nvSpPr>
        <p:spPr>
          <a:xfrm>
            <a:off x="5641500" y="459700"/>
            <a:ext cx="1977000" cy="8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4000" b="1">
                <a:solidFill>
                  <a:srgbClr val="CC4125"/>
                </a:solidFill>
              </a:rPr>
              <a:t>65</a:t>
            </a:r>
            <a:r>
              <a:rPr lang="pl"/>
              <a:t> лет истории</a:t>
            </a:r>
            <a:endParaRPr/>
          </a:p>
        </p:txBody>
      </p:sp>
      <p:sp>
        <p:nvSpPr>
          <p:cNvPr id="82" name="Shape 82"/>
          <p:cNvSpPr txBox="1"/>
          <p:nvPr/>
        </p:nvSpPr>
        <p:spPr>
          <a:xfrm>
            <a:off x="7408200" y="973875"/>
            <a:ext cx="1632600" cy="9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4800" b="1">
                <a:latin typeface="Amatic SC"/>
                <a:ea typeface="Amatic SC"/>
                <a:cs typeface="Amatic SC"/>
                <a:sym typeface="Amatic SC"/>
              </a:rPr>
              <a:t>4</a:t>
            </a:r>
            <a:r>
              <a:rPr lang="pl"/>
              <a:t> направления обучения</a:t>
            </a:r>
            <a:endParaRPr/>
          </a:p>
        </p:txBody>
      </p:sp>
      <p:sp>
        <p:nvSpPr>
          <p:cNvPr id="83" name="Shape 83"/>
          <p:cNvSpPr txBox="1"/>
          <p:nvPr/>
        </p:nvSpPr>
        <p:spPr>
          <a:xfrm>
            <a:off x="5698150" y="1327600"/>
            <a:ext cx="1405200" cy="6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Общежитие и столовая</a:t>
            </a:r>
            <a:endParaRPr/>
          </a:p>
        </p:txBody>
      </p:sp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3350" y="1299625"/>
            <a:ext cx="654800" cy="74835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/>
          <p:nvPr/>
        </p:nvSpPr>
        <p:spPr>
          <a:xfrm>
            <a:off x="6889600" y="2566075"/>
            <a:ext cx="1704900" cy="5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Форма - мундир</a:t>
            </a:r>
            <a:endParaRPr/>
          </a:p>
        </p:txBody>
      </p:sp>
      <p:sp>
        <p:nvSpPr>
          <p:cNvPr id="86" name="Shape 86"/>
          <p:cNvSpPr txBox="1"/>
          <p:nvPr/>
        </p:nvSpPr>
        <p:spPr>
          <a:xfrm>
            <a:off x="5512275" y="2386725"/>
            <a:ext cx="1508400" cy="6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Сертификат </a:t>
            </a:r>
            <a:r>
              <a:rPr lang="pl" b="1"/>
              <a:t>ISO 9001</a:t>
            </a:r>
            <a:endParaRPr sz="1800" b="1">
              <a:solidFill>
                <a:srgbClr val="636363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7" name="Shape 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4625" y="2298000"/>
            <a:ext cx="654800" cy="65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166473">
            <a:off x="8072613" y="2346030"/>
            <a:ext cx="713823" cy="370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5188" y="2715475"/>
            <a:ext cx="4145826" cy="212322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/>
          <p:nvPr/>
        </p:nvSpPr>
        <p:spPr>
          <a:xfrm>
            <a:off x="7003200" y="55650"/>
            <a:ext cx="1977000" cy="547500"/>
          </a:xfrm>
          <a:prstGeom prst="wedgeRectCallout">
            <a:avLst>
              <a:gd name="adj1" fmla="val -79237"/>
              <a:gd name="adj2" fmla="val 6989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CC4125"/>
                </a:solidFill>
              </a:rPr>
              <a:t>1 морской техникум в Польше</a:t>
            </a:r>
            <a:endParaRPr>
              <a:solidFill>
                <a:srgbClr val="CC4125"/>
              </a:solidFill>
            </a:endParaRPr>
          </a:p>
        </p:txBody>
      </p:sp>
      <p:sp>
        <p:nvSpPr>
          <p:cNvPr id="91" name="Shape 91"/>
          <p:cNvSpPr/>
          <p:nvPr/>
        </p:nvSpPr>
        <p:spPr>
          <a:xfrm>
            <a:off x="1777425" y="55650"/>
            <a:ext cx="2583600" cy="10599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>
                <a:latin typeface="Amatic SC"/>
                <a:ea typeface="Amatic SC"/>
                <a:cs typeface="Amatic SC"/>
                <a:sym typeface="Amatic SC"/>
              </a:rPr>
              <a:t>Получите знания в дружеской атмосфере!</a:t>
            </a:r>
            <a:endParaRPr sz="180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92" name="Shape 9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57075" y="3158225"/>
            <a:ext cx="1301625" cy="135627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 txBox="1"/>
          <p:nvPr/>
        </p:nvSpPr>
        <p:spPr>
          <a:xfrm>
            <a:off x="6658700" y="3261550"/>
            <a:ext cx="1599600" cy="4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Собственный корабль!</a:t>
            </a:r>
            <a:endParaRPr/>
          </a:p>
        </p:txBody>
      </p:sp>
      <p:sp>
        <p:nvSpPr>
          <p:cNvPr id="94" name="Shape 94"/>
          <p:cNvSpPr txBox="1"/>
          <p:nvPr/>
        </p:nvSpPr>
        <p:spPr>
          <a:xfrm>
            <a:off x="7128400" y="4251600"/>
            <a:ext cx="1466100" cy="5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Школьная библиотека</a:t>
            </a:r>
            <a:endParaRPr/>
          </a:p>
        </p:txBody>
      </p:sp>
      <p:pic>
        <p:nvPicPr>
          <p:cNvPr id="95" name="Shape 9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1146965">
            <a:off x="8232150" y="4150975"/>
            <a:ext cx="513635" cy="58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4800" b="1">
                <a:latin typeface="Amatic SC"/>
                <a:ea typeface="Amatic SC"/>
                <a:cs typeface="Amatic SC"/>
                <a:sym typeface="Amatic SC"/>
              </a:rPr>
              <a:t>Морской техникум в Колобжеге</a:t>
            </a:r>
            <a:endParaRPr/>
          </a:p>
        </p:txBody>
      </p:sp>
      <p:sp>
        <p:nvSpPr>
          <p:cNvPr id="101" name="Shape 101"/>
          <p:cNvSpPr txBox="1"/>
          <p:nvPr/>
        </p:nvSpPr>
        <p:spPr>
          <a:xfrm>
            <a:off x="5579425" y="92975"/>
            <a:ext cx="1766700" cy="8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4800" b="1">
                <a:solidFill>
                  <a:srgbClr val="0000FF"/>
                </a:solidFill>
                <a:latin typeface="Amatic SC"/>
                <a:ea typeface="Amatic SC"/>
                <a:cs typeface="Amatic SC"/>
                <a:sym typeface="Amatic SC"/>
              </a:rPr>
              <a:t>50</a:t>
            </a:r>
            <a:r>
              <a:rPr lang="pl"/>
              <a:t> лет истории</a:t>
            </a:r>
            <a:endParaRPr/>
          </a:p>
        </p:txBody>
      </p:sp>
      <p:sp>
        <p:nvSpPr>
          <p:cNvPr id="102" name="Shape 102"/>
          <p:cNvSpPr txBox="1"/>
          <p:nvPr/>
        </p:nvSpPr>
        <p:spPr>
          <a:xfrm>
            <a:off x="7408200" y="702600"/>
            <a:ext cx="1632600" cy="9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4800" b="1">
                <a:latin typeface="Amatic SC"/>
                <a:ea typeface="Amatic SC"/>
                <a:cs typeface="Amatic SC"/>
                <a:sym typeface="Amatic SC"/>
              </a:rPr>
              <a:t>3</a:t>
            </a:r>
            <a:r>
              <a:rPr lang="pl"/>
              <a:t> направления обучения</a:t>
            </a:r>
            <a:endParaRPr/>
          </a:p>
        </p:txBody>
      </p:sp>
      <p:sp>
        <p:nvSpPr>
          <p:cNvPr id="103" name="Shape 103"/>
          <p:cNvSpPr txBox="1"/>
          <p:nvPr/>
        </p:nvSpPr>
        <p:spPr>
          <a:xfrm>
            <a:off x="5698150" y="1327600"/>
            <a:ext cx="1405200" cy="6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Общежитие и столовая</a:t>
            </a:r>
            <a:endParaRPr/>
          </a:p>
        </p:txBody>
      </p:sp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3350" y="1299625"/>
            <a:ext cx="654800" cy="74835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/>
          <p:cNvSpPr txBox="1"/>
          <p:nvPr/>
        </p:nvSpPr>
        <p:spPr>
          <a:xfrm>
            <a:off x="6881225" y="2298000"/>
            <a:ext cx="1704900" cy="5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Форма - мундир</a:t>
            </a:r>
            <a:endParaRPr/>
          </a:p>
        </p:txBody>
      </p:sp>
      <p:pic>
        <p:nvPicPr>
          <p:cNvPr id="106" name="Shape 1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166473">
            <a:off x="8068688" y="2128230"/>
            <a:ext cx="713823" cy="37053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 txBox="1"/>
          <p:nvPr/>
        </p:nvSpPr>
        <p:spPr>
          <a:xfrm>
            <a:off x="5625788" y="2845500"/>
            <a:ext cx="1508400" cy="6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Сертификат </a:t>
            </a:r>
            <a:r>
              <a:rPr lang="pl" b="1"/>
              <a:t>ISO 9001</a:t>
            </a:r>
            <a:endParaRPr sz="1800" b="1">
              <a:solidFill>
                <a:srgbClr val="636363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8" name="Shape 10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71000" y="2769025"/>
            <a:ext cx="654800" cy="65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1000" y="2715475"/>
            <a:ext cx="3358071" cy="212322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/>
          <p:nvPr/>
        </p:nvSpPr>
        <p:spPr>
          <a:xfrm>
            <a:off x="2211525" y="112225"/>
            <a:ext cx="1918200" cy="9816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>
                <a:latin typeface="Amatic SC"/>
                <a:ea typeface="Amatic SC"/>
                <a:cs typeface="Amatic SC"/>
                <a:sym typeface="Amatic SC"/>
              </a:rPr>
              <a:t>Традиции и современность...</a:t>
            </a:r>
            <a:endParaRPr sz="18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11" name="Shape 111"/>
          <p:cNvSpPr txBox="1"/>
          <p:nvPr/>
        </p:nvSpPr>
        <p:spPr>
          <a:xfrm>
            <a:off x="7103350" y="3946925"/>
            <a:ext cx="1405200" cy="7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Собственный пляж и гавань</a:t>
            </a:r>
            <a:endParaRPr/>
          </a:p>
        </p:txBody>
      </p:sp>
      <p:pic>
        <p:nvPicPr>
          <p:cNvPr id="112" name="Shape 11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80574" y="2896200"/>
            <a:ext cx="1106200" cy="110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311700" y="82650"/>
            <a:ext cx="8520600" cy="8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6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pl" sz="3600" b="1">
                <a:solidFill>
                  <a:srgbClr val="222222"/>
                </a:solidFill>
                <a:latin typeface="Amatic SC"/>
                <a:ea typeface="Amatic SC"/>
                <a:cs typeface="Amatic SC"/>
                <a:sym typeface="Amatic SC"/>
              </a:rPr>
              <a:t>Направления обучения:</a:t>
            </a:r>
            <a:endParaRPr sz="36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32100" y="702500"/>
            <a:ext cx="3615000" cy="325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3000" b="1">
                <a:solidFill>
                  <a:srgbClr val="5A5A5A"/>
                </a:solidFill>
                <a:highlight>
                  <a:srgbClr val="FAFAFA"/>
                </a:highlight>
                <a:latin typeface="Amatic SC"/>
                <a:ea typeface="Amatic SC"/>
                <a:cs typeface="Amatic SC"/>
                <a:sym typeface="Amatic SC"/>
              </a:rPr>
              <a:t>Техник морской навигации</a:t>
            </a:r>
            <a:endParaRPr sz="3000" b="1">
              <a:solidFill>
                <a:srgbClr val="5A5A5A"/>
              </a:solidFill>
              <a:highlight>
                <a:srgbClr val="FAFAFA"/>
              </a:highlight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pl" sz="1200">
                <a:solidFill>
                  <a:srgbClr val="5A5A5A"/>
                </a:solidFill>
                <a:highlight>
                  <a:srgbClr val="FAFAFA"/>
                </a:highlight>
              </a:rPr>
              <a:t>Длительность: 4 года </a:t>
            </a:r>
            <a:endParaRPr sz="1200">
              <a:solidFill>
                <a:srgbClr val="5A5A5A"/>
              </a:solidFill>
              <a:highlight>
                <a:srgbClr val="FAFAFA"/>
              </a:highlight>
            </a:endParaRPr>
          </a:p>
          <a:p>
            <a:pPr marL="0" lvl="0" indent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pl" sz="1200">
                <a:solidFill>
                  <a:srgbClr val="5A5A5A"/>
                </a:solidFill>
                <a:highlight>
                  <a:srgbClr val="FAFAFA"/>
                </a:highlight>
              </a:rPr>
              <a:t>Получение диплома о полном среднем образовании; диплом техник морской навигации; патент и паспорт моряка;              курс ITR для работы на кораблях</a:t>
            </a:r>
            <a:endParaRPr sz="1200">
              <a:solidFill>
                <a:srgbClr val="5A5A5A"/>
              </a:solidFill>
              <a:highlight>
                <a:srgbClr val="FAFAFA"/>
              </a:highlight>
            </a:endParaRPr>
          </a:p>
          <a:p>
            <a:pPr marL="0" lvl="0" indent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pl" sz="1200">
                <a:solidFill>
                  <a:srgbClr val="5A5A5A"/>
                </a:solidFill>
                <a:highlight>
                  <a:srgbClr val="FAFAFA"/>
                </a:highlight>
              </a:rPr>
              <a:t>Международный титул - вахтер матрос </a:t>
            </a:r>
            <a:endParaRPr sz="1200">
              <a:solidFill>
                <a:srgbClr val="5A5A5A"/>
              </a:solidFill>
              <a:highlight>
                <a:srgbClr val="FAFAFA"/>
              </a:highlight>
            </a:endParaRPr>
          </a:p>
          <a:p>
            <a:pPr marL="0" lvl="0" indent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pl" sz="1200">
                <a:solidFill>
                  <a:srgbClr val="5A5A5A"/>
                </a:solidFill>
                <a:highlight>
                  <a:srgbClr val="FAFAFA"/>
                </a:highlight>
              </a:rPr>
              <a:t>Изучение 2 иностранных языков</a:t>
            </a:r>
            <a:endParaRPr sz="1200">
              <a:solidFill>
                <a:srgbClr val="5A5A5A"/>
              </a:solidFill>
              <a:highlight>
                <a:srgbClr val="FAFAFA"/>
              </a:highlight>
            </a:endParaRPr>
          </a:p>
          <a:p>
            <a:pPr marL="0" lvl="0" indent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200">
                <a:solidFill>
                  <a:srgbClr val="5A5A5A"/>
                </a:solidFill>
                <a:highlight>
                  <a:srgbClr val="FAFAFA"/>
                </a:highlight>
              </a:rPr>
              <a:t>Практика на судах, практические занятия, дополнительные курсы</a:t>
            </a:r>
            <a:endParaRPr sz="1200">
              <a:solidFill>
                <a:srgbClr val="5A5A5A"/>
              </a:solidFill>
              <a:highlight>
                <a:srgbClr val="FAFAFA"/>
              </a:highlight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rgbClr val="5A5A5A"/>
              </a:solidFill>
              <a:highlight>
                <a:srgbClr val="FAFAFA"/>
              </a:highlight>
            </a:endParaRPr>
          </a:p>
        </p:txBody>
      </p:sp>
      <p:sp>
        <p:nvSpPr>
          <p:cNvPr id="119" name="Shape 119"/>
          <p:cNvSpPr txBox="1">
            <a:spLocks noGrp="1"/>
          </p:cNvSpPr>
          <p:nvPr>
            <p:ph type="body" idx="2"/>
          </p:nvPr>
        </p:nvSpPr>
        <p:spPr>
          <a:xfrm>
            <a:off x="4969800" y="702500"/>
            <a:ext cx="4174200" cy="43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000">
                <a:solidFill>
                  <a:srgbClr val="666666"/>
                </a:solidFill>
              </a:rPr>
              <a:t>*</a:t>
            </a:r>
            <a:r>
              <a:rPr lang="pl" sz="1100">
                <a:solidFill>
                  <a:srgbClr val="666666"/>
                </a:solidFill>
              </a:rPr>
              <a:t>выполнение морских и портовых вахт на вспомогательном уровне в департаменте</a:t>
            </a:r>
            <a:endParaRPr sz="1100">
              <a:solidFill>
                <a:srgbClr val="666666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100">
                <a:solidFill>
                  <a:srgbClr val="666666"/>
                </a:solidFill>
              </a:rPr>
              <a:t>*выполнение морских и портовых вахт на оперативном уровне в бортовом отделе</a:t>
            </a:r>
            <a:endParaRPr sz="1100">
              <a:solidFill>
                <a:srgbClr val="666666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100">
                <a:solidFill>
                  <a:srgbClr val="666666"/>
                </a:solidFill>
              </a:rPr>
              <a:t>*планирование судоходства</a:t>
            </a:r>
            <a:endParaRPr sz="1100">
              <a:solidFill>
                <a:srgbClr val="666666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100">
                <a:solidFill>
                  <a:srgbClr val="666666"/>
                </a:solidFill>
              </a:rPr>
              <a:t>*судоходство и маневрирование судна внутренними перевозками</a:t>
            </a:r>
            <a:endParaRPr sz="1100">
              <a:solidFill>
                <a:srgbClr val="666666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100">
                <a:solidFill>
                  <a:srgbClr val="666666"/>
                </a:solidFill>
              </a:rPr>
              <a:t>*планирование и проведение перевалочных операций и обеспечение груза на судне</a:t>
            </a:r>
            <a:endParaRPr sz="1100">
              <a:solidFill>
                <a:srgbClr val="666666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100">
                <a:solidFill>
                  <a:srgbClr val="666666"/>
                </a:solidFill>
              </a:rPr>
              <a:t>*контроль и поддержание необходимых условий в грузовых пространствах судна</a:t>
            </a:r>
            <a:endParaRPr sz="1100">
              <a:solidFill>
                <a:srgbClr val="666666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100">
                <a:solidFill>
                  <a:srgbClr val="666666"/>
                </a:solidFill>
              </a:rPr>
              <a:t>*расчеты устойчивости и прочности</a:t>
            </a:r>
            <a:endParaRPr sz="1100">
              <a:solidFill>
                <a:srgbClr val="666666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100">
                <a:solidFill>
                  <a:srgbClr val="666666"/>
                </a:solidFill>
              </a:rPr>
              <a:t>*осуществление пассажирских перевозок в соответствии с применимыми процедурами</a:t>
            </a:r>
            <a:endParaRPr sz="1100">
              <a:solidFill>
                <a:srgbClr val="666666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100">
                <a:solidFill>
                  <a:srgbClr val="666666"/>
                </a:solidFill>
              </a:rPr>
              <a:t>*ведение необходимой документации, связанной с навигацией, остановкой в ​​порту, грузовым перевозкам и эксплуатацией судна и морскими авариями</a:t>
            </a:r>
            <a:endParaRPr sz="1100">
              <a:solidFill>
                <a:srgbClr val="666666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100">
                <a:solidFill>
                  <a:srgbClr val="666666"/>
                </a:solidFill>
              </a:rPr>
              <a:t>*планирование расходов и поставок судна, а также подготовка заказов и финансовых расчетов</a:t>
            </a:r>
            <a:endParaRPr sz="1100">
              <a:solidFill>
                <a:srgbClr val="666666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100">
                <a:solidFill>
                  <a:srgbClr val="666666"/>
                </a:solidFill>
              </a:rPr>
              <a:t>*управление экипажем судна</a:t>
            </a:r>
            <a:endParaRPr sz="1100">
              <a:solidFill>
                <a:srgbClr val="666666"/>
              </a:solidFill>
            </a:endParaRPr>
          </a:p>
          <a:p>
            <a:pPr marL="0" lvl="0" indent="0">
              <a:lnSpc>
                <a:spcPct val="114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pl" sz="1100">
                <a:solidFill>
                  <a:srgbClr val="666666"/>
                </a:solidFill>
              </a:rPr>
              <a:t>*выполнение и контроль над бортовыми работами и обслуживанием бортового оборудования </a:t>
            </a:r>
            <a:endParaRPr sz="1100">
              <a:solidFill>
                <a:srgbClr val="666666"/>
              </a:solidFill>
            </a:endParaRPr>
          </a:p>
          <a:p>
            <a:pPr marL="0" lvl="0" indent="0">
              <a:lnSpc>
                <a:spcPct val="114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100">
                <a:solidFill>
                  <a:srgbClr val="666666"/>
                </a:solidFill>
              </a:rPr>
              <a:t>*планирование ремонтных работ на судне</a:t>
            </a:r>
            <a:endParaRPr sz="1100">
              <a:solidFill>
                <a:srgbClr val="666666"/>
              </a:solidFill>
            </a:endParaRPr>
          </a:p>
          <a:p>
            <a:pPr marL="0" lvl="0" indent="0" algn="just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b="1"/>
          </a:p>
          <a:p>
            <a:pPr marL="0" lvl="0" indent="0" algn="just" rtl="0">
              <a:spcBef>
                <a:spcPts val="1600"/>
              </a:spcBef>
              <a:spcAft>
                <a:spcPts val="1600"/>
              </a:spcAft>
              <a:buNone/>
            </a:pPr>
            <a:endParaRPr sz="1000" b="1"/>
          </a:p>
        </p:txBody>
      </p:sp>
      <p:pic>
        <p:nvPicPr>
          <p:cNvPr id="120" name="Shape 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075" y="702500"/>
            <a:ext cx="527025" cy="52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09450" y="1796875"/>
            <a:ext cx="1668600" cy="3115526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Shape 122"/>
          <p:cNvSpPr/>
          <p:nvPr/>
        </p:nvSpPr>
        <p:spPr>
          <a:xfrm rot="1497767">
            <a:off x="1333671" y="3953229"/>
            <a:ext cx="134351" cy="61993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Shape 123"/>
          <p:cNvSpPr/>
          <p:nvPr/>
        </p:nvSpPr>
        <p:spPr>
          <a:xfrm rot="-1412054">
            <a:off x="2284804" y="3953269"/>
            <a:ext cx="134486" cy="619884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Shape 124"/>
          <p:cNvSpPr txBox="1"/>
          <p:nvPr/>
        </p:nvSpPr>
        <p:spPr>
          <a:xfrm>
            <a:off x="556725" y="4431800"/>
            <a:ext cx="919500" cy="5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400">
                <a:latin typeface="Amatic SC"/>
                <a:ea typeface="Amatic SC"/>
                <a:cs typeface="Amatic SC"/>
                <a:sym typeface="Amatic SC"/>
              </a:rPr>
              <a:t>Дарлово</a:t>
            </a:r>
            <a:endParaRPr sz="24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25" name="Shape 125"/>
          <p:cNvSpPr txBox="1"/>
          <p:nvPr/>
        </p:nvSpPr>
        <p:spPr>
          <a:xfrm>
            <a:off x="2166500" y="4478300"/>
            <a:ext cx="974400" cy="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400">
                <a:latin typeface="Amatic SC"/>
                <a:ea typeface="Amatic SC"/>
                <a:cs typeface="Amatic SC"/>
                <a:sym typeface="Amatic SC"/>
              </a:rPr>
              <a:t>Колобжег</a:t>
            </a:r>
            <a:endParaRPr sz="2400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311700" y="82650"/>
            <a:ext cx="8520600" cy="8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6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pl" sz="3600" b="1">
                <a:solidFill>
                  <a:srgbClr val="222222"/>
                </a:solidFill>
                <a:latin typeface="Amatic SC"/>
                <a:ea typeface="Amatic SC"/>
                <a:cs typeface="Amatic SC"/>
                <a:sym typeface="Amatic SC"/>
              </a:rPr>
              <a:t>Направления обучения:</a:t>
            </a:r>
            <a:endParaRPr sz="36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32100" y="746025"/>
            <a:ext cx="3679500" cy="325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3000" b="1">
                <a:solidFill>
                  <a:srgbClr val="5A5A5A"/>
                </a:solidFill>
                <a:highlight>
                  <a:srgbClr val="FAFAFA"/>
                </a:highlight>
                <a:latin typeface="Amatic SC"/>
                <a:ea typeface="Amatic SC"/>
                <a:cs typeface="Amatic SC"/>
                <a:sym typeface="Amatic SC"/>
              </a:rPr>
              <a:t>Корабельный техник механик </a:t>
            </a:r>
            <a:endParaRPr sz="3000" b="1">
              <a:solidFill>
                <a:srgbClr val="5A5A5A"/>
              </a:solidFill>
              <a:highlight>
                <a:srgbClr val="FAFAFA"/>
              </a:highlight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pl" sz="1200">
                <a:solidFill>
                  <a:srgbClr val="5A5A5A"/>
                </a:solidFill>
                <a:highlight>
                  <a:srgbClr val="FAFAFA"/>
                </a:highlight>
              </a:rPr>
              <a:t>Длительность: 4 года </a:t>
            </a:r>
            <a:endParaRPr sz="1200">
              <a:solidFill>
                <a:srgbClr val="5A5A5A"/>
              </a:solidFill>
              <a:highlight>
                <a:srgbClr val="FAFAFA"/>
              </a:highlight>
            </a:endParaRPr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pl" sz="1200">
                <a:solidFill>
                  <a:srgbClr val="5A5A5A"/>
                </a:solidFill>
                <a:highlight>
                  <a:srgbClr val="FAFAFA"/>
                </a:highlight>
              </a:rPr>
              <a:t>Получение диплома о полном среднем образовании; диплом техник механик    кораблей; патент и паспорт моряка;                курс ITR для работы на кораблях</a:t>
            </a:r>
            <a:endParaRPr sz="1200">
              <a:solidFill>
                <a:srgbClr val="5A5A5A"/>
              </a:solidFill>
              <a:highlight>
                <a:srgbClr val="FAFAFA"/>
              </a:highlight>
            </a:endParaRPr>
          </a:p>
          <a:p>
            <a:pPr marL="0" lvl="0" indent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pl" sz="1200">
                <a:solidFill>
                  <a:srgbClr val="5A5A5A"/>
                </a:solidFill>
                <a:highlight>
                  <a:srgbClr val="FAFAFA"/>
                </a:highlight>
              </a:rPr>
              <a:t>Получение свидетельства мотористы</a:t>
            </a:r>
            <a:endParaRPr sz="1200">
              <a:solidFill>
                <a:srgbClr val="5A5A5A"/>
              </a:solidFill>
              <a:highlight>
                <a:srgbClr val="FAFAFA"/>
              </a:highlight>
            </a:endParaRPr>
          </a:p>
          <a:p>
            <a:pPr marL="0" lvl="0" indent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pl" sz="1200">
                <a:solidFill>
                  <a:srgbClr val="5A5A5A"/>
                </a:solidFill>
                <a:highlight>
                  <a:srgbClr val="FAFAFA"/>
                </a:highlight>
              </a:rPr>
              <a:t>Изучение 2 иностранных языков</a:t>
            </a:r>
            <a:endParaRPr sz="1200">
              <a:solidFill>
                <a:srgbClr val="5A5A5A"/>
              </a:solidFill>
              <a:highlight>
                <a:srgbClr val="FAFAFA"/>
              </a:highlight>
            </a:endParaRPr>
          </a:p>
          <a:p>
            <a:pPr marL="0" lvl="0" indent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200">
                <a:solidFill>
                  <a:srgbClr val="5A5A5A"/>
                </a:solidFill>
                <a:highlight>
                  <a:srgbClr val="FAFAFA"/>
                </a:highlight>
              </a:rPr>
              <a:t>Практика на судах, практические занятия, дополнительные курсы</a:t>
            </a:r>
            <a:endParaRPr sz="3000" b="1">
              <a:solidFill>
                <a:srgbClr val="5A5A5A"/>
              </a:solidFill>
              <a:highlight>
                <a:srgbClr val="FAFAFA"/>
              </a:highlight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 sz="2400" b="1">
              <a:solidFill>
                <a:srgbClr val="5A5A5A"/>
              </a:solidFill>
              <a:highlight>
                <a:srgbClr val="FAFAFA"/>
              </a:highlight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32" name="Shape 132"/>
          <p:cNvSpPr txBox="1">
            <a:spLocks noGrp="1"/>
          </p:cNvSpPr>
          <p:nvPr>
            <p:ph type="body" idx="2"/>
          </p:nvPr>
        </p:nvSpPr>
        <p:spPr>
          <a:xfrm>
            <a:off x="5416000" y="1634475"/>
            <a:ext cx="3614400" cy="24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200">
                <a:solidFill>
                  <a:srgbClr val="666666"/>
                </a:solidFill>
              </a:rPr>
              <a:t>*техническое обслуживание и ремонт основных машин, оборудования и систем судов</a:t>
            </a:r>
            <a:endParaRPr sz="1200">
              <a:solidFill>
                <a:srgbClr val="666666"/>
              </a:solidFill>
            </a:endParaRPr>
          </a:p>
          <a:p>
            <a:pPr marL="0" lvl="0" indent="0">
              <a:lnSpc>
                <a:spcPct val="114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200">
                <a:solidFill>
                  <a:srgbClr val="666666"/>
                </a:solidFill>
              </a:rPr>
              <a:t>*машинные вахта: портовая и морская</a:t>
            </a:r>
            <a:endParaRPr sz="1200">
              <a:solidFill>
                <a:srgbClr val="666666"/>
              </a:solidFill>
            </a:endParaRPr>
          </a:p>
          <a:p>
            <a:pPr marL="0" lvl="0" indent="0">
              <a:lnSpc>
                <a:spcPct val="114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200">
                <a:solidFill>
                  <a:srgbClr val="666666"/>
                </a:solidFill>
              </a:rPr>
              <a:t>*участие в спасательных операциях, выполняемых экипажем судна</a:t>
            </a:r>
            <a:endParaRPr sz="1200">
              <a:solidFill>
                <a:srgbClr val="666666"/>
              </a:solidFill>
            </a:endParaRPr>
          </a:p>
          <a:p>
            <a:pPr marL="0" lvl="0" indent="0">
              <a:lnSpc>
                <a:spcPct val="114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200">
                <a:solidFill>
                  <a:srgbClr val="666666"/>
                </a:solidFill>
              </a:rPr>
              <a:t>*контроль соблюдения международных конвенций, морских администраций, классификационных обществ, охраны окружающей среды и охраны труда и техники безопасности.</a:t>
            </a:r>
            <a:endParaRPr sz="1200">
              <a:solidFill>
                <a:srgbClr val="666666"/>
              </a:solidFill>
            </a:endParaRPr>
          </a:p>
          <a:p>
            <a:pPr marL="0" lvl="0" indent="0" rtl="0">
              <a:spcBef>
                <a:spcPts val="100"/>
              </a:spcBef>
              <a:spcAft>
                <a:spcPts val="1600"/>
              </a:spcAft>
              <a:buNone/>
            </a:pPr>
            <a:endParaRPr sz="2400" b="1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075" y="779550"/>
            <a:ext cx="527025" cy="52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99151" y="1392475"/>
            <a:ext cx="1816850" cy="339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Shape 135"/>
          <p:cNvSpPr/>
          <p:nvPr/>
        </p:nvSpPr>
        <p:spPr>
          <a:xfrm rot="1497767">
            <a:off x="1292571" y="3963329"/>
            <a:ext cx="134351" cy="61993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Shape 136"/>
          <p:cNvSpPr/>
          <p:nvPr/>
        </p:nvSpPr>
        <p:spPr>
          <a:xfrm rot="-1412054">
            <a:off x="2360204" y="4005344"/>
            <a:ext cx="134486" cy="619884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Shape 137"/>
          <p:cNvSpPr txBox="1"/>
          <p:nvPr/>
        </p:nvSpPr>
        <p:spPr>
          <a:xfrm>
            <a:off x="632100" y="4467100"/>
            <a:ext cx="919500" cy="5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400">
                <a:latin typeface="Amatic SC"/>
                <a:ea typeface="Amatic SC"/>
                <a:cs typeface="Amatic SC"/>
                <a:sym typeface="Amatic SC"/>
              </a:rPr>
              <a:t>Дарлово</a:t>
            </a:r>
            <a:endParaRPr sz="24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38" name="Shape 138"/>
          <p:cNvSpPr txBox="1"/>
          <p:nvPr/>
        </p:nvSpPr>
        <p:spPr>
          <a:xfrm>
            <a:off x="2348300" y="4513600"/>
            <a:ext cx="974400" cy="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400">
                <a:latin typeface="Amatic SC"/>
                <a:ea typeface="Amatic SC"/>
                <a:cs typeface="Amatic SC"/>
                <a:sym typeface="Amatic SC"/>
              </a:rPr>
              <a:t>Колобжег</a:t>
            </a:r>
            <a:endParaRPr sz="2400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311700" y="82650"/>
            <a:ext cx="8520600" cy="8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6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pl" sz="3600" b="1">
                <a:solidFill>
                  <a:srgbClr val="222222"/>
                </a:solidFill>
                <a:latin typeface="Amatic SC"/>
                <a:ea typeface="Amatic SC"/>
                <a:cs typeface="Amatic SC"/>
                <a:sym typeface="Amatic SC"/>
              </a:rPr>
              <a:t>Направления обучения:</a:t>
            </a:r>
            <a:endParaRPr sz="36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32100" y="720925"/>
            <a:ext cx="3146100" cy="313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3000" b="1">
                <a:solidFill>
                  <a:srgbClr val="5A5A5A"/>
                </a:solidFill>
                <a:highlight>
                  <a:srgbClr val="FAFAFA"/>
                </a:highlight>
                <a:latin typeface="Amatic SC"/>
                <a:ea typeface="Amatic SC"/>
                <a:cs typeface="Amatic SC"/>
                <a:sym typeface="Amatic SC"/>
              </a:rPr>
              <a:t>Техник логистики</a:t>
            </a:r>
            <a:endParaRPr sz="3000" b="1">
              <a:solidFill>
                <a:srgbClr val="5A5A5A"/>
              </a:solidFill>
              <a:highlight>
                <a:srgbClr val="FAFAFA"/>
              </a:highlight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200">
                <a:solidFill>
                  <a:srgbClr val="5A5A5A"/>
                </a:solidFill>
                <a:highlight>
                  <a:srgbClr val="FAFAFA"/>
                </a:highlight>
              </a:rPr>
              <a:t>Длительность: 4 года </a:t>
            </a:r>
            <a:endParaRPr sz="1200">
              <a:solidFill>
                <a:srgbClr val="5A5A5A"/>
              </a:solidFill>
              <a:highlight>
                <a:srgbClr val="FAFAFA"/>
              </a:highlight>
            </a:endParaRPr>
          </a:p>
          <a:p>
            <a:pPr marL="0" lvl="0" indent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pl" sz="1200">
                <a:solidFill>
                  <a:srgbClr val="5A5A5A"/>
                </a:solidFill>
                <a:highlight>
                  <a:srgbClr val="FAFAFA"/>
                </a:highlight>
              </a:rPr>
              <a:t>Получение диплома о полном среднем образовании; диплом техник логистики</a:t>
            </a:r>
            <a:endParaRPr sz="1200">
              <a:solidFill>
                <a:srgbClr val="5A5A5A"/>
              </a:solidFill>
              <a:highlight>
                <a:srgbClr val="FAFAFA"/>
              </a:highlight>
            </a:endParaRPr>
          </a:p>
          <a:p>
            <a:pPr marL="0" lvl="0" indent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200">
                <a:solidFill>
                  <a:srgbClr val="5A5A5A"/>
                </a:solidFill>
                <a:highlight>
                  <a:srgbClr val="FAFAFA"/>
                </a:highlight>
              </a:rPr>
              <a:t>Возможность прохождения курса ITR для работы на кораблях</a:t>
            </a:r>
            <a:endParaRPr sz="1200">
              <a:solidFill>
                <a:srgbClr val="5A5A5A"/>
              </a:solidFill>
              <a:highlight>
                <a:srgbClr val="FAFAFA"/>
              </a:highlight>
            </a:endParaRPr>
          </a:p>
          <a:p>
            <a:pPr marL="0" lvl="0" indent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200">
                <a:solidFill>
                  <a:srgbClr val="5A5A5A"/>
                </a:solidFill>
                <a:highlight>
                  <a:srgbClr val="FAFAFA"/>
                </a:highlight>
              </a:rPr>
              <a:t>Изучение 2 иностранных языков</a:t>
            </a:r>
            <a:endParaRPr sz="1200">
              <a:solidFill>
                <a:srgbClr val="5A5A5A"/>
              </a:solidFill>
              <a:highlight>
                <a:srgbClr val="FAFAFA"/>
              </a:highlight>
            </a:endParaRPr>
          </a:p>
          <a:p>
            <a:pPr marL="0" lvl="0" indent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200">
                <a:solidFill>
                  <a:srgbClr val="5A5A5A"/>
                </a:solidFill>
                <a:highlight>
                  <a:srgbClr val="FAFAFA"/>
                </a:highlight>
              </a:rPr>
              <a:t>Практика, практические занятия, дополнительные курсы</a:t>
            </a:r>
            <a:endParaRPr sz="3000" b="1">
              <a:solidFill>
                <a:srgbClr val="5A5A5A"/>
              </a:solidFill>
              <a:highlight>
                <a:srgbClr val="FAFAFA"/>
              </a:highlight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 sz="3000" b="1">
              <a:solidFill>
                <a:srgbClr val="5A5A5A"/>
              </a:solidFill>
              <a:highlight>
                <a:srgbClr val="FAFAFA"/>
              </a:highlight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45" name="Shape 145"/>
          <p:cNvSpPr txBox="1">
            <a:spLocks noGrp="1"/>
          </p:cNvSpPr>
          <p:nvPr>
            <p:ph type="body" idx="2"/>
          </p:nvPr>
        </p:nvSpPr>
        <p:spPr>
          <a:xfrm>
            <a:off x="5085700" y="2230725"/>
            <a:ext cx="3872700" cy="23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l" sz="1200"/>
              <a:t>Ученик получит широкие знания в сфере логистики, транспорта, экономики, планирования, организации, складирования и информатики. Ученик получит умение организации и мониторинга потока ресурсов и информации в процессе производства, распределения и хранения, управления технических мероприятий в ходе реализации процессов перевозки. </a:t>
            </a:r>
            <a:endParaRPr sz="1200"/>
          </a:p>
        </p:txBody>
      </p:sp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075" y="720925"/>
            <a:ext cx="527025" cy="52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84850" y="1355225"/>
            <a:ext cx="1751625" cy="3401401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Shape 148"/>
          <p:cNvSpPr/>
          <p:nvPr/>
        </p:nvSpPr>
        <p:spPr>
          <a:xfrm rot="1497767">
            <a:off x="1344021" y="3852854"/>
            <a:ext cx="134351" cy="61993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Shape 149"/>
          <p:cNvSpPr/>
          <p:nvPr/>
        </p:nvSpPr>
        <p:spPr>
          <a:xfrm rot="-1412054">
            <a:off x="2238154" y="3852894"/>
            <a:ext cx="134486" cy="619884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Shape 150"/>
          <p:cNvSpPr txBox="1"/>
          <p:nvPr/>
        </p:nvSpPr>
        <p:spPr>
          <a:xfrm>
            <a:off x="2266375" y="4356750"/>
            <a:ext cx="974400" cy="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400">
                <a:latin typeface="Amatic SC"/>
                <a:ea typeface="Amatic SC"/>
                <a:cs typeface="Amatic SC"/>
                <a:sym typeface="Amatic SC"/>
              </a:rPr>
              <a:t>Колобжег</a:t>
            </a:r>
            <a:endParaRPr sz="24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51" name="Shape 151"/>
          <p:cNvSpPr/>
          <p:nvPr/>
        </p:nvSpPr>
        <p:spPr>
          <a:xfrm>
            <a:off x="5823550" y="196338"/>
            <a:ext cx="2397000" cy="1684200"/>
          </a:xfrm>
          <a:prstGeom prst="wedgeRoundRectCallout">
            <a:avLst>
              <a:gd name="adj1" fmla="val -69829"/>
              <a:gd name="adj2" fmla="val 32205"/>
              <a:gd name="adj3" fmla="val 0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2" name="Shape 1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39175" y="204350"/>
            <a:ext cx="1965750" cy="156017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Shape 153"/>
          <p:cNvSpPr txBox="1"/>
          <p:nvPr/>
        </p:nvSpPr>
        <p:spPr>
          <a:xfrm>
            <a:off x="632100" y="4356750"/>
            <a:ext cx="919500" cy="5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400">
                <a:latin typeface="Amatic SC"/>
                <a:ea typeface="Amatic SC"/>
                <a:cs typeface="Amatic SC"/>
                <a:sym typeface="Amatic SC"/>
              </a:rPr>
              <a:t>Дарлово</a:t>
            </a:r>
            <a:endParaRPr sz="2400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311700" y="82650"/>
            <a:ext cx="8520600" cy="8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6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pl" sz="3600" b="1">
                <a:solidFill>
                  <a:srgbClr val="222222"/>
                </a:solidFill>
                <a:latin typeface="Amatic SC"/>
                <a:ea typeface="Amatic SC"/>
                <a:cs typeface="Amatic SC"/>
                <a:sym typeface="Amatic SC"/>
              </a:rPr>
              <a:t>Направления обучения:</a:t>
            </a:r>
            <a:endParaRPr sz="36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32100" y="712525"/>
            <a:ext cx="3679500" cy="32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3000" b="1">
                <a:solidFill>
                  <a:srgbClr val="5A5A5A"/>
                </a:solidFill>
                <a:highlight>
                  <a:srgbClr val="FAFAFA"/>
                </a:highlight>
                <a:latin typeface="Amatic SC"/>
                <a:ea typeface="Amatic SC"/>
                <a:cs typeface="Amatic SC"/>
                <a:sym typeface="Amatic SC"/>
              </a:rPr>
              <a:t>Техник гостиничного дела </a:t>
            </a:r>
            <a:endParaRPr sz="3000" b="1">
              <a:solidFill>
                <a:srgbClr val="5A5A5A"/>
              </a:solidFill>
              <a:highlight>
                <a:srgbClr val="FAFAFA"/>
              </a:highlight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pl" sz="1200">
                <a:solidFill>
                  <a:srgbClr val="5A5A5A"/>
                </a:solidFill>
                <a:highlight>
                  <a:srgbClr val="FAFAFA"/>
                </a:highlight>
              </a:rPr>
              <a:t>Длительность: 4 года </a:t>
            </a:r>
            <a:endParaRPr sz="1200">
              <a:solidFill>
                <a:srgbClr val="5A5A5A"/>
              </a:solidFill>
              <a:highlight>
                <a:srgbClr val="FAFAFA"/>
              </a:highlight>
            </a:endParaRPr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pl" sz="1200">
                <a:solidFill>
                  <a:srgbClr val="5A5A5A"/>
                </a:solidFill>
                <a:highlight>
                  <a:srgbClr val="FAFAFA"/>
                </a:highlight>
              </a:rPr>
              <a:t>Получение диплома о полном среднем образовании; диплом техник                гостиничного дела</a:t>
            </a:r>
            <a:endParaRPr sz="1200">
              <a:solidFill>
                <a:srgbClr val="5A5A5A"/>
              </a:solidFill>
              <a:highlight>
                <a:srgbClr val="FAFAFA"/>
              </a:highlight>
            </a:endParaRPr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pl" sz="1200">
                <a:solidFill>
                  <a:srgbClr val="5A5A5A"/>
                </a:solidFill>
                <a:highlight>
                  <a:srgbClr val="FAFAFA"/>
                </a:highlight>
              </a:rPr>
              <a:t>Возможность прохождения курса ITR               для работы на кораблях</a:t>
            </a:r>
            <a:endParaRPr sz="1200">
              <a:solidFill>
                <a:srgbClr val="5A5A5A"/>
              </a:solidFill>
              <a:highlight>
                <a:srgbClr val="FAFAFA"/>
              </a:highlight>
            </a:endParaRPr>
          </a:p>
          <a:p>
            <a:pPr marL="0" lvl="0" indent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pl" sz="1200">
                <a:solidFill>
                  <a:srgbClr val="5A5A5A"/>
                </a:solidFill>
                <a:highlight>
                  <a:srgbClr val="FAFAFA"/>
                </a:highlight>
              </a:rPr>
              <a:t>Изучение 2 иностранных языков</a:t>
            </a:r>
            <a:endParaRPr sz="1200">
              <a:solidFill>
                <a:srgbClr val="5A5A5A"/>
              </a:solidFill>
              <a:highlight>
                <a:srgbClr val="FAFAFA"/>
              </a:highlight>
            </a:endParaRPr>
          </a:p>
          <a:p>
            <a:pPr marL="0" lvl="0" indent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pl" sz="1200">
                <a:solidFill>
                  <a:srgbClr val="5A5A5A"/>
                </a:solidFill>
                <a:highlight>
                  <a:srgbClr val="FAFAFA"/>
                </a:highlight>
              </a:rPr>
              <a:t>Практика, практические занятия, дополнительные курсы</a:t>
            </a:r>
            <a:endParaRPr sz="3000" b="1">
              <a:solidFill>
                <a:srgbClr val="5A5A5A"/>
              </a:solidFill>
              <a:highlight>
                <a:srgbClr val="FAFAFA"/>
              </a:highlight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>
              <a:solidFill>
                <a:srgbClr val="5A5A5A"/>
              </a:solidFill>
              <a:highlight>
                <a:srgbClr val="FAFAFA"/>
              </a:highlight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body" idx="2"/>
          </p:nvPr>
        </p:nvSpPr>
        <p:spPr>
          <a:xfrm>
            <a:off x="5143725" y="821425"/>
            <a:ext cx="3872700" cy="41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100">
                <a:solidFill>
                  <a:srgbClr val="666666"/>
                </a:solidFill>
              </a:rPr>
              <a:t>*применение основных принципов рыночной экономики</a:t>
            </a:r>
            <a:endParaRPr sz="1100">
              <a:solidFill>
                <a:srgbClr val="666666"/>
              </a:solidFill>
            </a:endParaRPr>
          </a:p>
          <a:p>
            <a:pPr marL="0" lvl="0" indent="0">
              <a:lnSpc>
                <a:spcPct val="114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100">
                <a:solidFill>
                  <a:srgbClr val="666666"/>
                </a:solidFill>
              </a:rPr>
              <a:t>*использование правовых положений для управления гостиницей</a:t>
            </a:r>
            <a:endParaRPr sz="1100">
              <a:solidFill>
                <a:srgbClr val="666666"/>
              </a:solidFill>
            </a:endParaRPr>
          </a:p>
          <a:p>
            <a:pPr marL="0" lvl="0" indent="0">
              <a:lnSpc>
                <a:spcPct val="114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100">
                <a:solidFill>
                  <a:srgbClr val="666666"/>
                </a:solidFill>
              </a:rPr>
              <a:t>*применение маркетинговых принципов и инструментов в гостиничном деле</a:t>
            </a:r>
            <a:endParaRPr sz="1100">
              <a:solidFill>
                <a:srgbClr val="666666"/>
              </a:solidFill>
            </a:endParaRPr>
          </a:p>
          <a:p>
            <a:pPr marL="0" lvl="0" indent="0">
              <a:lnSpc>
                <a:spcPct val="114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100">
                <a:solidFill>
                  <a:srgbClr val="666666"/>
                </a:solidFill>
              </a:rPr>
              <a:t>*профессионально и всесторонне управлять гостем отеля</a:t>
            </a:r>
            <a:endParaRPr sz="1100">
              <a:solidFill>
                <a:srgbClr val="666666"/>
              </a:solidFill>
            </a:endParaRPr>
          </a:p>
          <a:p>
            <a:pPr marL="0" lvl="0" indent="0">
              <a:lnSpc>
                <a:spcPct val="114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100">
                <a:solidFill>
                  <a:srgbClr val="666666"/>
                </a:solidFill>
              </a:rPr>
              <a:t>свободно говорить на иностранном языке в профессиональной лексике</a:t>
            </a:r>
            <a:endParaRPr sz="1100">
              <a:solidFill>
                <a:srgbClr val="666666"/>
              </a:solidFill>
            </a:endParaRPr>
          </a:p>
          <a:p>
            <a:pPr marL="0" lvl="0" indent="0">
              <a:lnSpc>
                <a:spcPct val="114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100">
                <a:solidFill>
                  <a:srgbClr val="666666"/>
                </a:solidFill>
              </a:rPr>
              <a:t>*организация работы в гостиничном комплексе</a:t>
            </a:r>
            <a:endParaRPr sz="1100">
              <a:solidFill>
                <a:srgbClr val="666666"/>
              </a:solidFill>
            </a:endParaRPr>
          </a:p>
          <a:p>
            <a:pPr marL="0" lvl="0" indent="0">
              <a:lnSpc>
                <a:spcPct val="114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100">
                <a:solidFill>
                  <a:srgbClr val="666666"/>
                </a:solidFill>
              </a:rPr>
              <a:t>*организация услуг общественного питания и правильно обслуживать потребителя</a:t>
            </a:r>
            <a:endParaRPr sz="1100">
              <a:solidFill>
                <a:srgbClr val="666666"/>
              </a:solidFill>
            </a:endParaRPr>
          </a:p>
          <a:p>
            <a:pPr marL="0" lvl="0" indent="0">
              <a:lnSpc>
                <a:spcPct val="114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100">
                <a:solidFill>
                  <a:srgbClr val="666666"/>
                </a:solidFill>
              </a:rPr>
              <a:t>*организация и управление конгрессами, ярмарками, конвенциями и другими мероприятиями</a:t>
            </a:r>
            <a:endParaRPr sz="1100">
              <a:solidFill>
                <a:srgbClr val="666666"/>
              </a:solidFill>
            </a:endParaRPr>
          </a:p>
          <a:p>
            <a:pPr marL="0" lvl="0" indent="0" rtl="0">
              <a:lnSpc>
                <a:spcPct val="114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pl" sz="1100">
                <a:solidFill>
                  <a:srgbClr val="666666"/>
                </a:solidFill>
              </a:rPr>
              <a:t>*организация туристических и рекреационных услуг</a:t>
            </a:r>
            <a:endParaRPr sz="1100">
              <a:solidFill>
                <a:srgbClr val="666666"/>
              </a:solidFill>
            </a:endParaRPr>
          </a:p>
          <a:p>
            <a:pPr marL="0" lvl="0" indent="0">
              <a:lnSpc>
                <a:spcPct val="114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100">
                <a:solidFill>
                  <a:srgbClr val="666666"/>
                </a:solidFill>
              </a:rPr>
              <a:t>*оборудовать и устраивать интерьеры различных гостиничных и ресторанных единиц</a:t>
            </a:r>
            <a:endParaRPr sz="1100">
              <a:solidFill>
                <a:srgbClr val="666666"/>
              </a:solidFill>
            </a:endParaRPr>
          </a:p>
          <a:p>
            <a:pPr marL="0" lvl="0" indent="0">
              <a:lnSpc>
                <a:spcPct val="114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100">
                <a:solidFill>
                  <a:srgbClr val="666666"/>
                </a:solidFill>
              </a:rPr>
              <a:t>*соблюдение правил этики и культуры профессии,</a:t>
            </a:r>
            <a:endParaRPr sz="1100">
              <a:solidFill>
                <a:srgbClr val="666666"/>
              </a:solidFill>
            </a:endParaRPr>
          </a:p>
          <a:p>
            <a:pPr marL="0" lvl="0" indent="0">
              <a:lnSpc>
                <a:spcPct val="114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100">
                <a:solidFill>
                  <a:srgbClr val="666666"/>
                </a:solidFill>
              </a:rPr>
              <a:t>применение норм охраны окружающей среды</a:t>
            </a:r>
            <a:endParaRPr sz="1100">
              <a:solidFill>
                <a:srgbClr val="666666"/>
              </a:solidFill>
            </a:endParaRPr>
          </a:p>
          <a:p>
            <a:pPr marL="0" lvl="0" indent="0">
              <a:lnSpc>
                <a:spcPct val="114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666666"/>
              </a:solidFill>
            </a:endParaRPr>
          </a:p>
          <a:p>
            <a:pPr marL="0" lvl="0" indent="0" rtl="0">
              <a:spcBef>
                <a:spcPts val="100"/>
              </a:spcBef>
              <a:spcAft>
                <a:spcPts val="1600"/>
              </a:spcAft>
              <a:buNone/>
            </a:pPr>
            <a:endParaRPr sz="2400" b="1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61" name="Shape 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075" y="712525"/>
            <a:ext cx="527025" cy="52702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Shape 162"/>
          <p:cNvSpPr/>
          <p:nvPr/>
        </p:nvSpPr>
        <p:spPr>
          <a:xfrm>
            <a:off x="1549800" y="4009227"/>
            <a:ext cx="134400" cy="5271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Shape 163"/>
          <p:cNvSpPr txBox="1"/>
          <p:nvPr/>
        </p:nvSpPr>
        <p:spPr>
          <a:xfrm>
            <a:off x="1157250" y="4462950"/>
            <a:ext cx="919500" cy="5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400">
                <a:latin typeface="Amatic SC"/>
                <a:ea typeface="Amatic SC"/>
                <a:cs typeface="Amatic SC"/>
                <a:sym typeface="Amatic SC"/>
              </a:rPr>
              <a:t>Дарлово</a:t>
            </a:r>
            <a:endParaRPr sz="240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64" name="Shape 1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92675" y="1700550"/>
            <a:ext cx="1751050" cy="33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311700" y="2416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3000" b="1">
                <a:solidFill>
                  <a:srgbClr val="222222"/>
                </a:solidFill>
                <a:latin typeface="Amatic SC"/>
                <a:ea typeface="Amatic SC"/>
                <a:cs typeface="Amatic SC"/>
                <a:sym typeface="Amatic SC"/>
              </a:rPr>
              <a:t>Условия поступления в морские техникумы</a:t>
            </a:r>
            <a:endParaRPr sz="3000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400"/>
              <a:t> </a:t>
            </a:r>
            <a:endParaRPr sz="14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0" name="Shape 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6000" y="1026900"/>
            <a:ext cx="2471975" cy="205645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Shape 171"/>
          <p:cNvSpPr/>
          <p:nvPr/>
        </p:nvSpPr>
        <p:spPr>
          <a:xfrm>
            <a:off x="2965350" y="1853675"/>
            <a:ext cx="795600" cy="4029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55CC"/>
              </a:solidFill>
            </a:endParaRPr>
          </a:p>
        </p:txBody>
      </p:sp>
      <p:sp>
        <p:nvSpPr>
          <p:cNvPr id="172" name="Shape 172"/>
          <p:cNvSpPr/>
          <p:nvPr/>
        </p:nvSpPr>
        <p:spPr>
          <a:xfrm>
            <a:off x="5279775" y="1853675"/>
            <a:ext cx="795600" cy="402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Shape 173"/>
          <p:cNvSpPr/>
          <p:nvPr/>
        </p:nvSpPr>
        <p:spPr>
          <a:xfrm rot="2700000">
            <a:off x="3410242" y="2980543"/>
            <a:ext cx="434022" cy="816284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Shape 174"/>
          <p:cNvSpPr txBox="1"/>
          <p:nvPr/>
        </p:nvSpPr>
        <p:spPr>
          <a:xfrm>
            <a:off x="1208850" y="1347488"/>
            <a:ext cx="1488000" cy="13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 b="1">
                <a:solidFill>
                  <a:srgbClr val="222222"/>
                </a:solidFill>
                <a:highlight>
                  <a:srgbClr val="FFFFFF"/>
                </a:highlight>
              </a:rPr>
              <a:t>Хорошее состояние здоровья</a:t>
            </a:r>
            <a:endParaRPr sz="1800"/>
          </a:p>
        </p:txBody>
      </p:sp>
      <p:pic>
        <p:nvPicPr>
          <p:cNvPr id="175" name="Shape 1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7200" y="1440500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Shape 17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6044" y="3378439"/>
            <a:ext cx="1654005" cy="124052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Shape 177"/>
          <p:cNvSpPr txBox="1"/>
          <p:nvPr/>
        </p:nvSpPr>
        <p:spPr>
          <a:xfrm>
            <a:off x="1653150" y="3213600"/>
            <a:ext cx="1542000" cy="15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/>
              <a:t>Знание польского языка на уровне минимум А2</a:t>
            </a:r>
            <a:endParaRPr sz="1800"/>
          </a:p>
        </p:txBody>
      </p:sp>
      <p:pic>
        <p:nvPicPr>
          <p:cNvPr id="178" name="Shape 17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64850" y="1496862"/>
            <a:ext cx="1116525" cy="111652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 txBox="1"/>
          <p:nvPr/>
        </p:nvSpPr>
        <p:spPr>
          <a:xfrm>
            <a:off x="6075375" y="1575725"/>
            <a:ext cx="1859700" cy="9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/>
              <a:t>Наличие загранпаспорта</a:t>
            </a:r>
            <a:endParaRPr sz="1800"/>
          </a:p>
        </p:txBody>
      </p:sp>
      <p:pic>
        <p:nvPicPr>
          <p:cNvPr id="180" name="Shape 18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37476" y="3295938"/>
            <a:ext cx="1116525" cy="1116538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Shape 181"/>
          <p:cNvSpPr txBox="1"/>
          <p:nvPr/>
        </p:nvSpPr>
        <p:spPr>
          <a:xfrm>
            <a:off x="6261325" y="3171975"/>
            <a:ext cx="1603500" cy="15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222222"/>
                </a:solidFill>
              </a:rPr>
              <a:t>Средний балл аттестата за 9 класс желательно не менее 8.0</a:t>
            </a:r>
            <a:endParaRPr>
              <a:solidFill>
                <a:srgbClr val="222222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Shape 182"/>
          <p:cNvSpPr txBox="1"/>
          <p:nvPr/>
        </p:nvSpPr>
        <p:spPr>
          <a:xfrm>
            <a:off x="4639150" y="4112225"/>
            <a:ext cx="1280100" cy="8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/>
              <a:t>Возраст - до 18</a:t>
            </a:r>
            <a:endParaRPr sz="1800"/>
          </a:p>
        </p:txBody>
      </p:sp>
      <p:sp>
        <p:nvSpPr>
          <p:cNvPr id="183" name="Shape 183"/>
          <p:cNvSpPr/>
          <p:nvPr/>
        </p:nvSpPr>
        <p:spPr>
          <a:xfrm>
            <a:off x="4347000" y="3189625"/>
            <a:ext cx="450000" cy="6912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Shape 184"/>
          <p:cNvSpPr/>
          <p:nvPr/>
        </p:nvSpPr>
        <p:spPr>
          <a:xfrm rot="-2366042">
            <a:off x="5328957" y="2967612"/>
            <a:ext cx="426487" cy="81633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5" name="Shape 18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522625" y="3962100"/>
            <a:ext cx="1116525" cy="111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1358</Words>
  <Application>Microsoft Office PowerPoint</Application>
  <PresentationFormat>Pokaz na ekranie (16:9)</PresentationFormat>
  <Paragraphs>174</Paragraphs>
  <Slides>18</Slides>
  <Notes>18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3" baseType="lpstr">
      <vt:lpstr>Arial</vt:lpstr>
      <vt:lpstr>Amatic SC</vt:lpstr>
      <vt:lpstr>Comic Sans MS</vt:lpstr>
      <vt:lpstr>Impact</vt:lpstr>
      <vt:lpstr>Simple Light</vt:lpstr>
      <vt:lpstr>Slajd 1</vt:lpstr>
      <vt:lpstr>Морские техникумы Польши:</vt:lpstr>
      <vt:lpstr>Морской техникум в Дарлово</vt:lpstr>
      <vt:lpstr>Морской техникум в Колобжеге</vt:lpstr>
      <vt:lpstr>Направления обучения:</vt:lpstr>
      <vt:lpstr>Направления обучения:</vt:lpstr>
      <vt:lpstr>Направления обучения:</vt:lpstr>
      <vt:lpstr>Направления обучения:</vt:lpstr>
      <vt:lpstr>Условия поступления в морские техникумы   </vt:lpstr>
      <vt:lpstr>Условия проживания, питание и досуг. Опека над студентами </vt:lpstr>
      <vt:lpstr>Материально-техническая база </vt:lpstr>
      <vt:lpstr>Прохождение практики на судах</vt:lpstr>
      <vt:lpstr>Международный опыт, программы обмена для студентов </vt:lpstr>
      <vt:lpstr>Перспективы трудоустройства</vt:lpstr>
      <vt:lpstr>Условия и процесс поступления в университет после окончания морского техникума </vt:lpstr>
      <vt:lpstr>Визовая поддержка абитуриентов</vt:lpstr>
      <vt:lpstr>Легализация пребывания в Польше на основе обучения в техникуме (Карта Побыта)</vt:lpstr>
      <vt:lpstr>Контакты: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Justysia</dc:creator>
  <cp:lastModifiedBy>Aneta</cp:lastModifiedBy>
  <cp:revision>1</cp:revision>
  <dcterms:modified xsi:type="dcterms:W3CDTF">2018-04-26T22:21:49Z</dcterms:modified>
</cp:coreProperties>
</file>